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FF"/>
    <a:srgbClr val="3333CC"/>
    <a:srgbClr val="66FFFF"/>
    <a:srgbClr val="FF0066"/>
    <a:srgbClr val="FF5050"/>
    <a:srgbClr val="7EC234"/>
    <a:srgbClr val="FFFF66"/>
    <a:srgbClr val="FFFF99"/>
    <a:srgbClr val="ADDB7B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66" autoAdjust="0"/>
    <p:restoredTop sz="94660"/>
  </p:normalViewPr>
  <p:slideViewPr>
    <p:cSldViewPr snapToGrid="0">
      <p:cViewPr>
        <p:scale>
          <a:sx n="160" d="100"/>
          <a:sy n="160" d="100"/>
        </p:scale>
        <p:origin x="-2424" y="-52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DE742-0B6B-4B2F-BCAB-2CAE497DC7B4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FCEB3-7AF1-4709-8FEE-70B7DE9C8E7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7073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sk-SK" smtClean="0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88038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4050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0143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8597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4137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7152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1331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367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29605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7031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13984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8ECB2-5364-484E-80EC-098409BC4313}" type="datetimeFigureOut">
              <a:rPr lang="sk-SK" smtClean="0"/>
              <a:t>31. 7. 2025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E3063-F050-4526-83D2-73EA0281289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35455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ĺžnik 3"/>
          <p:cNvSpPr/>
          <p:nvPr/>
        </p:nvSpPr>
        <p:spPr>
          <a:xfrm>
            <a:off x="5822684" y="64108"/>
            <a:ext cx="1433311" cy="605034"/>
          </a:xfrm>
          <a:prstGeom prst="roundRect">
            <a:avLst/>
          </a:prstGeom>
          <a:solidFill>
            <a:schemeClr val="accent1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1200" b="1" dirty="0"/>
              <a:t>100</a:t>
            </a:r>
          </a:p>
          <a:p>
            <a:pPr algn="ctr"/>
            <a:r>
              <a:rPr lang="sk-SK" sz="1200" b="1" dirty="0"/>
              <a:t>Generálny riaditeľ </a:t>
            </a:r>
            <a:endParaRPr lang="sk-SK" sz="1200" b="1" dirty="0" smtClean="0"/>
          </a:p>
        </p:txBody>
      </p:sp>
      <p:sp>
        <p:nvSpPr>
          <p:cNvPr id="6" name="Zaoblený obdĺžnik 5"/>
          <p:cNvSpPr/>
          <p:nvPr/>
        </p:nvSpPr>
        <p:spPr>
          <a:xfrm>
            <a:off x="3810884" y="93281"/>
            <a:ext cx="1749939" cy="216000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/>
              <a:t>101 Sekretariát generálneho </a:t>
            </a:r>
            <a:r>
              <a:rPr lang="sk-SK" sz="800" dirty="0" smtClean="0"/>
              <a:t>riaditeľa 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7" name="Zaoblený obdĺžnik 6"/>
          <p:cNvSpPr/>
          <p:nvPr/>
        </p:nvSpPr>
        <p:spPr>
          <a:xfrm>
            <a:off x="4392000" y="656732"/>
            <a:ext cx="1188000" cy="43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/>
              <a:t>110 </a:t>
            </a:r>
            <a:r>
              <a:rPr lang="sk-SK" sz="800" dirty="0"/>
              <a:t>Kancelária generálneho </a:t>
            </a:r>
            <a:r>
              <a:rPr lang="sk-SK" sz="800" dirty="0" smtClean="0"/>
              <a:t>riaditeľa 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8" name="Zaoblený obdĺžnik 7"/>
          <p:cNvSpPr/>
          <p:nvPr/>
        </p:nvSpPr>
        <p:spPr>
          <a:xfrm>
            <a:off x="4392000" y="1179018"/>
            <a:ext cx="1188000" cy="396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/>
              <a:t>120 Osobný </a:t>
            </a:r>
            <a:r>
              <a:rPr lang="sk-SK" sz="800" dirty="0" smtClean="0"/>
              <a:t>úrad</a:t>
            </a:r>
          </a:p>
        </p:txBody>
      </p:sp>
      <p:sp>
        <p:nvSpPr>
          <p:cNvPr id="9" name="Zaoblený obdĺžnik 8"/>
          <p:cNvSpPr/>
          <p:nvPr/>
        </p:nvSpPr>
        <p:spPr>
          <a:xfrm>
            <a:off x="4392000" y="1665683"/>
            <a:ext cx="1188000" cy="432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/>
              <a:t>130 </a:t>
            </a:r>
            <a:r>
              <a:rPr lang="sk-SK" sz="800" dirty="0" smtClean="0"/>
              <a:t>Oddelenie kvality a </a:t>
            </a:r>
            <a:r>
              <a:rPr lang="sk-SK" sz="800" dirty="0"/>
              <a:t>interného </a:t>
            </a:r>
            <a:r>
              <a:rPr lang="sk-SK" sz="800" dirty="0" smtClean="0"/>
              <a:t>auditu</a:t>
            </a:r>
          </a:p>
        </p:txBody>
      </p:sp>
      <p:sp>
        <p:nvSpPr>
          <p:cNvPr id="10" name="Zaoblený obdĺžnik 9"/>
          <p:cNvSpPr/>
          <p:nvPr/>
        </p:nvSpPr>
        <p:spPr>
          <a:xfrm>
            <a:off x="4392000" y="2201656"/>
            <a:ext cx="1188000" cy="396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r>
              <a:rPr lang="sk-SK" sz="800" dirty="0" smtClean="0"/>
              <a:t>140 Odbor právny</a:t>
            </a:r>
          </a:p>
        </p:txBody>
      </p:sp>
      <p:sp>
        <p:nvSpPr>
          <p:cNvPr id="25" name="Zaoblený obdĺžnik 24"/>
          <p:cNvSpPr/>
          <p:nvPr/>
        </p:nvSpPr>
        <p:spPr>
          <a:xfrm>
            <a:off x="8280000" y="1412086"/>
            <a:ext cx="1056508" cy="732482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510 Odbor ekonomiky a </a:t>
            </a:r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verejného obstarávania</a:t>
            </a:r>
          </a:p>
        </p:txBody>
      </p:sp>
      <p:sp>
        <p:nvSpPr>
          <p:cNvPr id="34" name="Zaoblený obdĺžnik 33"/>
          <p:cNvSpPr/>
          <p:nvPr/>
        </p:nvSpPr>
        <p:spPr>
          <a:xfrm>
            <a:off x="6985588" y="835952"/>
            <a:ext cx="1560938" cy="404008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sz="800" cap="al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 Sekcia ekonomiky a VEREJNÉHO </a:t>
            </a:r>
            <a:r>
              <a:rPr lang="sk-SK" sz="800" cap="all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OBSTARÁVANIA</a:t>
            </a:r>
            <a:endParaRPr lang="sk-SK" sz="8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6" name="Zalomená spojnica 35"/>
          <p:cNvCxnSpPr>
            <a:stCxn id="34" idx="2"/>
            <a:endCxn id="25" idx="1"/>
          </p:cNvCxnSpPr>
          <p:nvPr/>
        </p:nvCxnSpPr>
        <p:spPr>
          <a:xfrm rot="16200000" flipH="1">
            <a:off x="7753845" y="1252171"/>
            <a:ext cx="538367" cy="513943"/>
          </a:xfrm>
          <a:prstGeom prst="bentConnector2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Zaoblený obdĺžnik 36"/>
          <p:cNvSpPr/>
          <p:nvPr/>
        </p:nvSpPr>
        <p:spPr>
          <a:xfrm>
            <a:off x="8280000" y="2244278"/>
            <a:ext cx="1058984" cy="512517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530 </a:t>
            </a:r>
            <a:r>
              <a:rPr lang="sk-SK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 </a:t>
            </a:r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informatiky </a:t>
            </a:r>
            <a:r>
              <a:rPr lang="sk-SK" sz="800" b="1" dirty="0" smtClean="0">
                <a:solidFill>
                  <a:srgbClr val="CC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9" name="Zalomená spojnica 38"/>
          <p:cNvCxnSpPr>
            <a:stCxn id="34" idx="2"/>
            <a:endCxn id="37" idx="1"/>
          </p:cNvCxnSpPr>
          <p:nvPr/>
        </p:nvCxnSpPr>
        <p:spPr>
          <a:xfrm rot="16200000" flipH="1">
            <a:off x="7392740" y="1613276"/>
            <a:ext cx="1260577" cy="513943"/>
          </a:xfrm>
          <a:prstGeom prst="bentConnector2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Zaoblený obdĺžnik 55"/>
          <p:cNvSpPr/>
          <p:nvPr/>
        </p:nvSpPr>
        <p:spPr>
          <a:xfrm>
            <a:off x="2700000" y="2555563"/>
            <a:ext cx="1332000" cy="360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151 Oddelenie hospodárskej 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správy </a:t>
            </a:r>
            <a:endParaRPr lang="sk-SK" sz="800" b="1" dirty="0">
              <a:solidFill>
                <a:srgbClr val="CC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Zaoblený obdĺžnik 58"/>
          <p:cNvSpPr/>
          <p:nvPr/>
        </p:nvSpPr>
        <p:spPr>
          <a:xfrm>
            <a:off x="2699005" y="2957341"/>
            <a:ext cx="1332000" cy="360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sk-SK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152 Oddelenie 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autodopravy </a:t>
            </a:r>
            <a:endParaRPr lang="sk-SK" sz="800" b="1" dirty="0">
              <a:solidFill>
                <a:srgbClr val="CC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BlokTextu 61"/>
          <p:cNvSpPr txBox="1"/>
          <p:nvPr/>
        </p:nvSpPr>
        <p:spPr>
          <a:xfrm>
            <a:off x="11804073" y="64108"/>
            <a:ext cx="8702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800" b="1" dirty="0" smtClean="0">
                <a:solidFill>
                  <a:srgbClr val="FF0000"/>
                </a:solidFill>
              </a:rPr>
              <a:t>01.08.2025</a:t>
            </a:r>
          </a:p>
          <a:p>
            <a:r>
              <a:rPr lang="sk-SK" sz="800" b="1" dirty="0" smtClean="0">
                <a:solidFill>
                  <a:srgbClr val="FF0000"/>
                </a:solidFill>
              </a:rPr>
              <a:t>465 ZC</a:t>
            </a:r>
            <a:endParaRPr lang="sk-SK" sz="800" b="1" dirty="0">
              <a:solidFill>
                <a:srgbClr val="FF0000"/>
              </a:solidFill>
            </a:endParaRPr>
          </a:p>
        </p:txBody>
      </p:sp>
      <p:sp>
        <p:nvSpPr>
          <p:cNvPr id="63" name="Zaoblený obdĺžnik 62"/>
          <p:cNvSpPr/>
          <p:nvPr/>
        </p:nvSpPr>
        <p:spPr>
          <a:xfrm>
            <a:off x="167815" y="3666236"/>
            <a:ext cx="1440000" cy="477403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SEKCIA POĽNOHOSPODÁRSKYCH VSTUPOV A </a:t>
            </a:r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KONTROLY</a:t>
            </a:r>
          </a:p>
        </p:txBody>
      </p:sp>
      <p:sp>
        <p:nvSpPr>
          <p:cNvPr id="64" name="Zaoblený obdĺžnik 63"/>
          <p:cNvSpPr/>
          <p:nvPr/>
        </p:nvSpPr>
        <p:spPr>
          <a:xfrm>
            <a:off x="4111528" y="3660021"/>
            <a:ext cx="1440000" cy="47740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300 SEKCIA RASTLINNEJ VÝROBY A </a:t>
            </a:r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SKÚŠOBNÍCTVA</a:t>
            </a:r>
          </a:p>
        </p:txBody>
      </p:sp>
      <p:sp>
        <p:nvSpPr>
          <p:cNvPr id="65" name="Zaoblený obdĺžnik 64"/>
          <p:cNvSpPr/>
          <p:nvPr/>
        </p:nvSpPr>
        <p:spPr>
          <a:xfrm>
            <a:off x="8707345" y="3662662"/>
            <a:ext cx="1440000" cy="493466"/>
          </a:xfrm>
          <a:prstGeom prst="round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400 SEKCIA </a:t>
            </a:r>
            <a:r>
              <a:rPr lang="sk-SK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LABORATÓRNYCH ČINNOSTÍ </a:t>
            </a:r>
          </a:p>
        </p:txBody>
      </p:sp>
      <p:sp>
        <p:nvSpPr>
          <p:cNvPr id="73" name="Zaoblený obdĺžnik 72"/>
          <p:cNvSpPr/>
          <p:nvPr/>
        </p:nvSpPr>
        <p:spPr>
          <a:xfrm>
            <a:off x="1064701" y="4382160"/>
            <a:ext cx="1188000" cy="360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210 Odbor pôdy a </a:t>
            </a:r>
            <a:r>
              <a:rPr lang="sk-SK" sz="800" dirty="0" smtClean="0">
                <a:solidFill>
                  <a:schemeClr val="tx1"/>
                </a:solidFill>
              </a:rPr>
              <a:t>hnojív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81" name="Zaoblený obdĺžnik 80"/>
          <p:cNvSpPr/>
          <p:nvPr/>
        </p:nvSpPr>
        <p:spPr>
          <a:xfrm>
            <a:off x="1065477" y="5759406"/>
            <a:ext cx="1188000" cy="360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220 Odbor ochrany </a:t>
            </a:r>
            <a:r>
              <a:rPr lang="sk-SK" sz="800" dirty="0" smtClean="0">
                <a:solidFill>
                  <a:schemeClr val="tx1"/>
                </a:solidFill>
              </a:rPr>
              <a:t>rastlín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84" name="Zaoblený obdĺžnik 83"/>
          <p:cNvSpPr/>
          <p:nvPr/>
        </p:nvSpPr>
        <p:spPr>
          <a:xfrm>
            <a:off x="1067241" y="6936747"/>
            <a:ext cx="1188000" cy="360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230 Odbor krmív </a:t>
            </a:r>
            <a:r>
              <a:rPr lang="sk-SK" sz="800" dirty="0" smtClean="0">
                <a:solidFill>
                  <a:schemeClr val="tx1"/>
                </a:solidFill>
              </a:rPr>
              <a:t/>
            </a:r>
            <a:br>
              <a:rPr lang="sk-SK" sz="800" dirty="0" smtClean="0">
                <a:solidFill>
                  <a:schemeClr val="tx1"/>
                </a:solidFill>
              </a:rPr>
            </a:br>
            <a:r>
              <a:rPr lang="sk-SK" sz="800" dirty="0" smtClean="0">
                <a:solidFill>
                  <a:schemeClr val="tx1"/>
                </a:solidFill>
              </a:rPr>
              <a:t>a </a:t>
            </a:r>
            <a:r>
              <a:rPr lang="sk-SK" sz="800" dirty="0">
                <a:solidFill>
                  <a:schemeClr val="tx1"/>
                </a:solidFill>
              </a:rPr>
              <a:t>výživy </a:t>
            </a:r>
            <a:r>
              <a:rPr lang="sk-SK" sz="800" dirty="0" smtClean="0">
                <a:solidFill>
                  <a:schemeClr val="tx1"/>
                </a:solidFill>
              </a:rPr>
              <a:t>zvierat</a:t>
            </a:r>
            <a:endParaRPr lang="sk-SK" sz="800" dirty="0">
              <a:solidFill>
                <a:srgbClr val="CC00FF"/>
              </a:solidFill>
            </a:endParaRPr>
          </a:p>
        </p:txBody>
      </p:sp>
      <p:sp>
        <p:nvSpPr>
          <p:cNvPr id="85" name="Zaoblený obdĺžnik 84"/>
          <p:cNvSpPr/>
          <p:nvPr/>
        </p:nvSpPr>
        <p:spPr>
          <a:xfrm>
            <a:off x="1069732" y="7541421"/>
            <a:ext cx="1188000" cy="360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240 Odbor osív a </a:t>
            </a:r>
            <a:r>
              <a:rPr lang="sk-SK" sz="800" dirty="0" smtClean="0">
                <a:solidFill>
                  <a:schemeClr val="tx1"/>
                </a:solidFill>
              </a:rPr>
              <a:t>sadív</a:t>
            </a:r>
          </a:p>
        </p:txBody>
      </p:sp>
      <p:sp>
        <p:nvSpPr>
          <p:cNvPr id="86" name="Zaoblený obdĺžnik 85"/>
          <p:cNvSpPr/>
          <p:nvPr/>
        </p:nvSpPr>
        <p:spPr>
          <a:xfrm>
            <a:off x="1069732" y="8572567"/>
            <a:ext cx="1188000" cy="360000"/>
          </a:xfrm>
          <a:prstGeom prst="roundRect">
            <a:avLst>
              <a:gd name="adj" fmla="val 27879"/>
            </a:avLst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250 Odbor registrácie </a:t>
            </a:r>
            <a:r>
              <a:rPr lang="sk-SK" sz="800" dirty="0" smtClean="0">
                <a:solidFill>
                  <a:schemeClr val="tx1"/>
                </a:solidFill>
              </a:rPr>
              <a:t>pesticídov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96" name="Zaoblený obdĺžnik 95"/>
          <p:cNvSpPr/>
          <p:nvPr/>
        </p:nvSpPr>
        <p:spPr>
          <a:xfrm>
            <a:off x="2520000" y="4328948"/>
            <a:ext cx="1260000" cy="468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211 Referát kontroly </a:t>
            </a:r>
            <a:r>
              <a:rPr lang="pl-PL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pôdy 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hnojív</a:t>
            </a:r>
          </a:p>
        </p:txBody>
      </p:sp>
      <p:sp>
        <p:nvSpPr>
          <p:cNvPr id="99" name="Zaoblený obdĺžnik 98"/>
          <p:cNvSpPr/>
          <p:nvPr/>
        </p:nvSpPr>
        <p:spPr>
          <a:xfrm>
            <a:off x="2520000" y="6296667"/>
            <a:ext cx="1260000" cy="468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224 Oddelenie </a:t>
            </a:r>
            <a:r>
              <a:rPr lang="pl-PL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kontroly ochrany 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rastlín</a:t>
            </a:r>
          </a:p>
        </p:txBody>
      </p:sp>
      <p:sp>
        <p:nvSpPr>
          <p:cNvPr id="100" name="Zaoblený obdĺžnik 99"/>
          <p:cNvSpPr/>
          <p:nvPr/>
        </p:nvSpPr>
        <p:spPr>
          <a:xfrm>
            <a:off x="2520000" y="7487421"/>
            <a:ext cx="1260000" cy="468000"/>
          </a:xfrm>
          <a:prstGeom prst="roundRect">
            <a:avLst>
              <a:gd name="adj" fmla="val 20677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241 Referát </a:t>
            </a:r>
            <a:r>
              <a:rPr lang="pl-PL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kontroly osív a 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sadív</a:t>
            </a:r>
          </a:p>
        </p:txBody>
      </p:sp>
      <p:sp>
        <p:nvSpPr>
          <p:cNvPr id="101" name="Zaoblený obdĺžnik 100"/>
          <p:cNvSpPr/>
          <p:nvPr/>
        </p:nvSpPr>
        <p:spPr>
          <a:xfrm>
            <a:off x="2520000" y="6882747"/>
            <a:ext cx="1260000" cy="468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231 Referát </a:t>
            </a:r>
            <a:r>
              <a:rPr lang="pl-PL" sz="8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kontroly krmív a výživy </a:t>
            </a:r>
            <a:r>
              <a:rPr lang="pl-PL" sz="800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zvierat</a:t>
            </a:r>
          </a:p>
        </p:txBody>
      </p:sp>
      <p:sp>
        <p:nvSpPr>
          <p:cNvPr id="112" name="Zaoblený obdĺžnik 111"/>
          <p:cNvSpPr/>
          <p:nvPr/>
        </p:nvSpPr>
        <p:spPr>
          <a:xfrm>
            <a:off x="2520000" y="4898192"/>
            <a:ext cx="1260000" cy="468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221 Oddelenie vnútornej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karantény</a:t>
            </a:r>
            <a:endParaRPr lang="sk-SK" sz="800" b="1" dirty="0">
              <a:solidFill>
                <a:srgbClr val="CC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7" name="Zaoblený obdĺžnik 116"/>
          <p:cNvSpPr/>
          <p:nvPr/>
        </p:nvSpPr>
        <p:spPr>
          <a:xfrm>
            <a:off x="2520000" y="5872387"/>
            <a:ext cx="1260000" cy="36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223 Referát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vonkajšej karantény 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8" name="Zaoblený obdĺžnik 117"/>
          <p:cNvSpPr/>
          <p:nvPr/>
        </p:nvSpPr>
        <p:spPr>
          <a:xfrm>
            <a:off x="2520000" y="5435242"/>
            <a:ext cx="1260000" cy="36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222 Referát kontroly prípravkov 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5" name="Zaoblený obdĺžnik 124"/>
          <p:cNvSpPr/>
          <p:nvPr/>
        </p:nvSpPr>
        <p:spPr>
          <a:xfrm>
            <a:off x="2520000" y="8050568"/>
            <a:ext cx="1260000" cy="432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251 Oddelenie autorizácie POR 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legislatívy</a:t>
            </a:r>
            <a:endParaRPr lang="sk-SK" sz="8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6" name="Zaoblený obdĺžnik 125"/>
          <p:cNvSpPr/>
          <p:nvPr/>
        </p:nvSpPr>
        <p:spPr>
          <a:xfrm>
            <a:off x="2520000" y="8544251"/>
            <a:ext cx="1260000" cy="432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252 Oddelenie skúšania biologickej účinnosti </a:t>
            </a:r>
            <a:endParaRPr lang="pl-PL" sz="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7" name="Zaoblený obdĺžnik 126"/>
          <p:cNvSpPr/>
          <p:nvPr/>
        </p:nvSpPr>
        <p:spPr>
          <a:xfrm>
            <a:off x="2520000" y="9034258"/>
            <a:ext cx="1260000" cy="540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253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Oddelenie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hodnotenia biologickej účinnosti, certifikácia GEP </a:t>
            </a:r>
            <a:endParaRPr lang="sk-SK" sz="8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2" name="Zaoblený obdĺžnik 141"/>
          <p:cNvSpPr/>
          <p:nvPr/>
        </p:nvSpPr>
        <p:spPr>
          <a:xfrm>
            <a:off x="4957528" y="4228236"/>
            <a:ext cx="1188000" cy="504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310 Odbor vinohradníctva, vinárstva </a:t>
            </a:r>
            <a:r>
              <a:rPr lang="sk-SK" sz="800" dirty="0" smtClean="0">
                <a:solidFill>
                  <a:schemeClr val="tx1"/>
                </a:solidFill>
              </a:rPr>
              <a:t>a </a:t>
            </a:r>
            <a:r>
              <a:rPr lang="sk-SK" sz="800" dirty="0">
                <a:solidFill>
                  <a:schemeClr val="tx1"/>
                </a:solidFill>
              </a:rPr>
              <a:t>ovocných </a:t>
            </a:r>
            <a:r>
              <a:rPr lang="sk-SK" sz="800" dirty="0" smtClean="0">
                <a:solidFill>
                  <a:schemeClr val="tx1"/>
                </a:solidFill>
              </a:rPr>
              <a:t>sadov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66" name="Zaoblený obdĺžnik 65"/>
          <p:cNvSpPr/>
          <p:nvPr/>
        </p:nvSpPr>
        <p:spPr>
          <a:xfrm>
            <a:off x="4957528" y="4824000"/>
            <a:ext cx="1188000" cy="504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>
                <a:solidFill>
                  <a:schemeClr val="tx1"/>
                </a:solidFill>
              </a:rPr>
              <a:t>320 Odbor ekologickej poľnohospodárskej </a:t>
            </a:r>
            <a:r>
              <a:rPr lang="sk-SK" sz="800" dirty="0" smtClean="0">
                <a:solidFill>
                  <a:schemeClr val="tx1"/>
                </a:solidFill>
              </a:rPr>
              <a:t>výroby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67" name="Zaoblený obdĺžnik 66"/>
          <p:cNvSpPr/>
          <p:nvPr/>
        </p:nvSpPr>
        <p:spPr>
          <a:xfrm>
            <a:off x="4968000" y="6046063"/>
            <a:ext cx="1188000" cy="504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chemeClr val="tx1"/>
                </a:solidFill>
              </a:rPr>
              <a:t>340 </a:t>
            </a:r>
            <a:r>
              <a:rPr lang="sk-SK" sz="800" dirty="0">
                <a:solidFill>
                  <a:schemeClr val="tx1"/>
                </a:solidFill>
              </a:rPr>
              <a:t>Odbor odrodového skúšobníctva </a:t>
            </a:r>
            <a:endParaRPr lang="sk-SK" sz="800" b="1" dirty="0">
              <a:solidFill>
                <a:srgbClr val="CC00FF"/>
              </a:solidFill>
            </a:endParaRPr>
          </a:p>
        </p:txBody>
      </p:sp>
      <p:sp>
        <p:nvSpPr>
          <p:cNvPr id="70" name="Zaoblený obdĺžnik 69"/>
          <p:cNvSpPr/>
          <p:nvPr/>
        </p:nvSpPr>
        <p:spPr>
          <a:xfrm>
            <a:off x="6409783" y="4311750"/>
            <a:ext cx="1260000" cy="36000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311 Oddelenie registra sadov a chmeľníc</a:t>
            </a:r>
            <a:endParaRPr lang="sk-SK" sz="8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Zaoblený obdĺžnik 71"/>
          <p:cNvSpPr/>
          <p:nvPr/>
        </p:nvSpPr>
        <p:spPr>
          <a:xfrm>
            <a:off x="6409783" y="6156310"/>
            <a:ext cx="1260000" cy="360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pt-BR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Oddelenie </a:t>
            </a: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VCU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Zaoblený obdĺžnik 73"/>
          <p:cNvSpPr/>
          <p:nvPr/>
        </p:nvSpPr>
        <p:spPr>
          <a:xfrm>
            <a:off x="6409783" y="6585373"/>
            <a:ext cx="1260000" cy="360000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pt-BR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Oddelenie </a:t>
            </a: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DUS</a:t>
            </a: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7" name="Zaoblený obdĺžnik 76"/>
          <p:cNvSpPr/>
          <p:nvPr/>
        </p:nvSpPr>
        <p:spPr>
          <a:xfrm>
            <a:off x="5774905" y="7370696"/>
            <a:ext cx="740548" cy="432803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350 Skúšobné stanice ZSK </a:t>
            </a:r>
            <a:endParaRPr lang="sk-S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8" name="Zaoblený obdĺžnik 77"/>
          <p:cNvSpPr/>
          <p:nvPr/>
        </p:nvSpPr>
        <p:spPr>
          <a:xfrm>
            <a:off x="5774905" y="8025904"/>
            <a:ext cx="740548" cy="39380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360 Skúšobné stanice SSK </a:t>
            </a:r>
            <a:endParaRPr lang="sk-S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9" name="Zaoblený obdĺžnik 78"/>
          <p:cNvSpPr/>
          <p:nvPr/>
        </p:nvSpPr>
        <p:spPr>
          <a:xfrm>
            <a:off x="5773380" y="8631418"/>
            <a:ext cx="741568" cy="40284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370 Skúšobné stanice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VSK </a:t>
            </a:r>
            <a:endParaRPr lang="sk-SK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Zaoblený obdĺžnik 81"/>
          <p:cNvSpPr/>
          <p:nvPr/>
        </p:nvSpPr>
        <p:spPr>
          <a:xfrm>
            <a:off x="6623727" y="7116747"/>
            <a:ext cx="1188000" cy="23906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351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Báhoň </a:t>
            </a:r>
            <a:r>
              <a:rPr lang="pl-PL" sz="800" b="1" dirty="0" smtClean="0">
                <a:solidFill>
                  <a:srgbClr val="CC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8" name="Zaoblený obdĺžnik 87"/>
          <p:cNvSpPr/>
          <p:nvPr/>
        </p:nvSpPr>
        <p:spPr>
          <a:xfrm>
            <a:off x="6623727" y="7391595"/>
            <a:ext cx="1188000" cy="24708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352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Beluša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Zaoblený obdĺžnik 89"/>
          <p:cNvSpPr/>
          <p:nvPr/>
        </p:nvSpPr>
        <p:spPr>
          <a:xfrm>
            <a:off x="6624000" y="7672630"/>
            <a:ext cx="1188000" cy="24813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353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Nové Zámky </a:t>
            </a:r>
          </a:p>
        </p:txBody>
      </p:sp>
      <p:sp>
        <p:nvSpPr>
          <p:cNvPr id="104" name="Zaoblený obdĺžnik 103"/>
          <p:cNvSpPr/>
          <p:nvPr/>
        </p:nvSpPr>
        <p:spPr>
          <a:xfrm>
            <a:off x="7920000" y="7107382"/>
            <a:ext cx="1188000" cy="24741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354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Veľký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Meder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6" name="Zaoblený obdĺžnik 105"/>
          <p:cNvSpPr/>
          <p:nvPr/>
        </p:nvSpPr>
        <p:spPr>
          <a:xfrm>
            <a:off x="7919970" y="7391279"/>
            <a:ext cx="1188000" cy="24739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355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Veľké Ripňany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" name="Zaoblený obdĺžnik 107"/>
          <p:cNvSpPr/>
          <p:nvPr/>
        </p:nvSpPr>
        <p:spPr>
          <a:xfrm>
            <a:off x="7919970" y="7669099"/>
            <a:ext cx="1188000" cy="251669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356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Želiezovce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0" name="Zaoblený obdĺžnik 109"/>
          <p:cNvSpPr/>
          <p:nvPr/>
        </p:nvSpPr>
        <p:spPr>
          <a:xfrm>
            <a:off x="6623999" y="7965413"/>
            <a:ext cx="1188000" cy="25779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361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Bodorová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1" name="Zaoblený obdĺžnik 110"/>
          <p:cNvSpPr/>
          <p:nvPr/>
        </p:nvSpPr>
        <p:spPr>
          <a:xfrm>
            <a:off x="6623181" y="8253701"/>
            <a:ext cx="1188546" cy="252558"/>
          </a:xfrm>
          <a:prstGeom prst="roundRect">
            <a:avLst>
              <a:gd name="adj" fmla="val 10815"/>
            </a:avLst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362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Dolné Plachtince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3" name="Zaoblený obdĺžnik 112"/>
          <p:cNvSpPr/>
          <p:nvPr/>
        </p:nvSpPr>
        <p:spPr>
          <a:xfrm>
            <a:off x="6624000" y="8536133"/>
            <a:ext cx="1188000" cy="36674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371 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a karanténna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Belža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4" name="Zaoblený obdĺžnik 113"/>
          <p:cNvSpPr/>
          <p:nvPr/>
        </p:nvSpPr>
        <p:spPr>
          <a:xfrm>
            <a:off x="6624000" y="8932566"/>
            <a:ext cx="1188000" cy="24211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372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Jakubovany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6" name="Zaoblený obdĺžnik 115"/>
          <p:cNvSpPr/>
          <p:nvPr/>
        </p:nvSpPr>
        <p:spPr>
          <a:xfrm>
            <a:off x="6624000" y="9223428"/>
            <a:ext cx="1188000" cy="26347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373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Spišská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Belá </a:t>
            </a:r>
            <a:endParaRPr lang="pl-PL" sz="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3" name="Zaoblený obdĺžnik 142"/>
          <p:cNvSpPr/>
          <p:nvPr/>
        </p:nvSpPr>
        <p:spPr>
          <a:xfrm>
            <a:off x="7919970" y="8145700"/>
            <a:ext cx="1188000" cy="27401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363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Vígľaš 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2" name="Zaoblený obdĺžnik 151"/>
          <p:cNvSpPr/>
          <p:nvPr/>
        </p:nvSpPr>
        <p:spPr>
          <a:xfrm>
            <a:off x="7920000" y="8631418"/>
            <a:ext cx="1188000" cy="26058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374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Spišské Vlachy</a:t>
            </a:r>
          </a:p>
        </p:txBody>
      </p:sp>
      <p:sp>
        <p:nvSpPr>
          <p:cNvPr id="153" name="Zaoblený obdĺžnik 152"/>
          <p:cNvSpPr/>
          <p:nvPr/>
        </p:nvSpPr>
        <p:spPr>
          <a:xfrm>
            <a:off x="7920000" y="8971429"/>
            <a:ext cx="1188000" cy="252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375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Skúšobná stanica 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Vranov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nad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Topľou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2" name="Zaoblený obdĺžnik 161"/>
          <p:cNvSpPr/>
          <p:nvPr/>
        </p:nvSpPr>
        <p:spPr>
          <a:xfrm>
            <a:off x="4968000" y="5436000"/>
            <a:ext cx="1188000" cy="504000"/>
          </a:xfrm>
          <a:prstGeom prst="roundRect">
            <a:avLst/>
          </a:prstGeom>
          <a:solidFill>
            <a:srgbClr val="7EC234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/>
              <a:t>3</a:t>
            </a:r>
            <a:r>
              <a:rPr lang="sk-SK" sz="800" dirty="0" smtClean="0"/>
              <a:t>30 </a:t>
            </a:r>
            <a:r>
              <a:rPr lang="sk-SK" sz="800" dirty="0"/>
              <a:t>Technický a skúšobný </a:t>
            </a:r>
            <a:r>
              <a:rPr lang="sk-SK" sz="800" dirty="0" smtClean="0"/>
              <a:t>ústav pôdohospodársky </a:t>
            </a:r>
          </a:p>
        </p:txBody>
      </p:sp>
      <p:sp>
        <p:nvSpPr>
          <p:cNvPr id="163" name="Zaoblený obdĺžnik 162"/>
          <p:cNvSpPr/>
          <p:nvPr/>
        </p:nvSpPr>
        <p:spPr>
          <a:xfrm>
            <a:off x="6409910" y="5504650"/>
            <a:ext cx="1260000" cy="36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331 SL TSÚP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7" name="Zaoblený obdĺžnik 176"/>
          <p:cNvSpPr/>
          <p:nvPr/>
        </p:nvSpPr>
        <p:spPr>
          <a:xfrm>
            <a:off x="11160000" y="3628724"/>
            <a:ext cx="1260000" cy="540000"/>
          </a:xfrm>
          <a:prstGeom prst="round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401 Referát zabezpečovania kvality</a:t>
            </a:r>
            <a:endParaRPr lang="sk-SK" sz="800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9" name="Zaoblený obdĺžnik 178"/>
          <p:cNvSpPr/>
          <p:nvPr/>
        </p:nvSpPr>
        <p:spPr>
          <a:xfrm>
            <a:off x="11160000" y="4799562"/>
            <a:ext cx="1260000" cy="558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411 Referát analýzy krmív a pesticídov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" name="Zaoblený obdĺžnik 183"/>
          <p:cNvSpPr/>
          <p:nvPr/>
        </p:nvSpPr>
        <p:spPr>
          <a:xfrm>
            <a:off x="11159999" y="6716006"/>
            <a:ext cx="1260000" cy="54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414 Referát analýzy vína</a:t>
            </a:r>
          </a:p>
        </p:txBody>
      </p:sp>
      <p:sp>
        <p:nvSpPr>
          <p:cNvPr id="189" name="Zaoblený obdĺžnik 188"/>
          <p:cNvSpPr/>
          <p:nvPr/>
        </p:nvSpPr>
        <p:spPr>
          <a:xfrm>
            <a:off x="9612000" y="5812826"/>
            <a:ext cx="1188000" cy="504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chemeClr val="tx1"/>
              </a:solidFill>
            </a:endParaRPr>
          </a:p>
          <a:p>
            <a:pPr algn="ctr"/>
            <a:r>
              <a:rPr lang="sk-SK" sz="800" dirty="0" smtClean="0">
                <a:solidFill>
                  <a:schemeClr val="tx1"/>
                </a:solidFill>
              </a:rPr>
              <a:t>410 Odbor analytických laboratórií</a:t>
            </a:r>
            <a:endParaRPr lang="sk-SK" sz="800" b="1" dirty="0" smtClean="0">
              <a:solidFill>
                <a:srgbClr val="CC00FF"/>
              </a:solidFill>
            </a:endParaRPr>
          </a:p>
          <a:p>
            <a:pPr algn="ctr"/>
            <a:endParaRPr lang="sk-SK" sz="800" dirty="0">
              <a:solidFill>
                <a:srgbClr val="FF0000"/>
              </a:solidFill>
            </a:endParaRPr>
          </a:p>
        </p:txBody>
      </p:sp>
      <p:sp>
        <p:nvSpPr>
          <p:cNvPr id="164" name="Zaoblený obdĺžnik 163"/>
          <p:cNvSpPr/>
          <p:nvPr/>
        </p:nvSpPr>
        <p:spPr>
          <a:xfrm>
            <a:off x="4392000" y="2756795"/>
            <a:ext cx="1188000" cy="396000"/>
          </a:xfrm>
          <a:prstGeom prst="roundRect">
            <a:avLst/>
          </a:prstGeom>
          <a:ln w="28575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/>
              <a:t>150 Odbor hospodárskej </a:t>
            </a:r>
            <a:r>
              <a:rPr lang="sk-SK" sz="800" dirty="0" smtClean="0"/>
              <a:t>správy</a:t>
            </a:r>
          </a:p>
        </p:txBody>
      </p:sp>
      <p:sp>
        <p:nvSpPr>
          <p:cNvPr id="135" name="Zaoblený obdĺžnik 134"/>
          <p:cNvSpPr/>
          <p:nvPr/>
        </p:nvSpPr>
        <p:spPr>
          <a:xfrm>
            <a:off x="9612000" y="8287934"/>
            <a:ext cx="1188000" cy="504000"/>
          </a:xfrm>
          <a:prstGeom prst="roundRect">
            <a:avLst/>
          </a:prstGeom>
          <a:solidFill>
            <a:srgbClr val="7EC234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chemeClr val="tx1"/>
                </a:solidFill>
              </a:rPr>
              <a:t>420 Odbor diagnostických laboratórií</a:t>
            </a:r>
          </a:p>
        </p:txBody>
      </p:sp>
      <p:sp>
        <p:nvSpPr>
          <p:cNvPr id="136" name="Zaoblený obdĺžnik 135"/>
          <p:cNvSpPr/>
          <p:nvPr/>
        </p:nvSpPr>
        <p:spPr>
          <a:xfrm>
            <a:off x="2700000" y="963598"/>
            <a:ext cx="1332000" cy="360000"/>
          </a:xfrm>
          <a:prstGeom prst="round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121 Referát organizačný </a:t>
            </a:r>
            <a:b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 ľudských zdrojov</a:t>
            </a:r>
            <a:endParaRPr lang="sk-SK" sz="800" b="1" dirty="0" smtClean="0">
              <a:solidFill>
                <a:srgbClr val="CC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9" name="Zaoblený obdĺžnik 158"/>
          <p:cNvSpPr/>
          <p:nvPr/>
        </p:nvSpPr>
        <p:spPr>
          <a:xfrm>
            <a:off x="2699005" y="1385281"/>
            <a:ext cx="1332000" cy="361338"/>
          </a:xfrm>
          <a:prstGeom prst="roundRect">
            <a:avLst/>
          </a:prstGeom>
          <a:ln/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122 Referát miezd a podpory projektov </a:t>
            </a:r>
            <a:endParaRPr lang="sk-SK" sz="800" b="1" dirty="0" smtClean="0">
              <a:solidFill>
                <a:srgbClr val="CC00FF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Zaoblený obdĺžnik 189"/>
          <p:cNvSpPr/>
          <p:nvPr/>
        </p:nvSpPr>
        <p:spPr>
          <a:xfrm>
            <a:off x="11160000" y="5448400"/>
            <a:ext cx="1260000" cy="54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412 Referát agrochemických analýz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1" name="Zaoblený obdĺžnik 190"/>
          <p:cNvSpPr/>
          <p:nvPr/>
        </p:nvSpPr>
        <p:spPr>
          <a:xfrm>
            <a:off x="11159999" y="6080351"/>
            <a:ext cx="1260000" cy="54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413 Referát analýzy osív a sadív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2" name="Zaoblený obdĺžnik 191"/>
          <p:cNvSpPr/>
          <p:nvPr/>
        </p:nvSpPr>
        <p:spPr>
          <a:xfrm>
            <a:off x="11160000" y="7638679"/>
            <a:ext cx="1260000" cy="54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421 Referát karanténnej diagnostiky Vígľaš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3" name="Zaoblený obdĺžnik 192"/>
          <p:cNvSpPr/>
          <p:nvPr/>
        </p:nvSpPr>
        <p:spPr>
          <a:xfrm>
            <a:off x="11159999" y="8270206"/>
            <a:ext cx="1260000" cy="539457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422 Referát </a:t>
            </a:r>
            <a:r>
              <a:rPr lang="sk-SK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karanténnej diagnostiky Košice</a:t>
            </a:r>
            <a:endParaRPr lang="sk-SK" sz="800" dirty="0" smtClean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Zaoblený obdĺžnik 193"/>
          <p:cNvSpPr/>
          <p:nvPr/>
        </p:nvSpPr>
        <p:spPr>
          <a:xfrm>
            <a:off x="11160000" y="8892000"/>
            <a:ext cx="1260000" cy="540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k-SK" sz="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sk-SK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423 Referát karanténnej diagnostiky Bratislava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t-BR" sz="8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sk-SK" sz="8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78" name="Rovná spojnica 277"/>
          <p:cNvCxnSpPr>
            <a:stCxn id="34" idx="1"/>
          </p:cNvCxnSpPr>
          <p:nvPr/>
        </p:nvCxnSpPr>
        <p:spPr>
          <a:xfrm flipH="1">
            <a:off x="6538973" y="1037956"/>
            <a:ext cx="446615" cy="383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ovná spojnica 68"/>
          <p:cNvCxnSpPr/>
          <p:nvPr/>
        </p:nvCxnSpPr>
        <p:spPr>
          <a:xfrm flipV="1">
            <a:off x="6156000" y="5684650"/>
            <a:ext cx="25391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Rovná spojnica 281"/>
          <p:cNvCxnSpPr>
            <a:stCxn id="73" idx="3"/>
            <a:endCxn id="96" idx="1"/>
          </p:cNvCxnSpPr>
          <p:nvPr/>
        </p:nvCxnSpPr>
        <p:spPr>
          <a:xfrm>
            <a:off x="2252701" y="4562160"/>
            <a:ext cx="267299" cy="78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ovná spojnica 67"/>
          <p:cNvCxnSpPr/>
          <p:nvPr/>
        </p:nvCxnSpPr>
        <p:spPr>
          <a:xfrm flipV="1">
            <a:off x="2372916" y="6047318"/>
            <a:ext cx="144000" cy="192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Rovná spojnica 306"/>
          <p:cNvCxnSpPr>
            <a:stCxn id="85" idx="3"/>
            <a:endCxn id="100" idx="1"/>
          </p:cNvCxnSpPr>
          <p:nvPr/>
        </p:nvCxnSpPr>
        <p:spPr>
          <a:xfrm>
            <a:off x="2257732" y="7721421"/>
            <a:ext cx="26226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Rovná spojnica 335"/>
          <p:cNvCxnSpPr/>
          <p:nvPr/>
        </p:nvCxnSpPr>
        <p:spPr>
          <a:xfrm flipV="1">
            <a:off x="5575312" y="1888083"/>
            <a:ext cx="971855" cy="3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Rovná spojnica 338"/>
          <p:cNvCxnSpPr>
            <a:stCxn id="4" idx="2"/>
          </p:cNvCxnSpPr>
          <p:nvPr/>
        </p:nvCxnSpPr>
        <p:spPr>
          <a:xfrm flipH="1">
            <a:off x="6537888" y="669142"/>
            <a:ext cx="1452" cy="276954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ovná spojnica 123"/>
          <p:cNvCxnSpPr>
            <a:stCxn id="142" idx="3"/>
            <a:endCxn id="70" idx="1"/>
          </p:cNvCxnSpPr>
          <p:nvPr/>
        </p:nvCxnSpPr>
        <p:spPr>
          <a:xfrm>
            <a:off x="6145528" y="4480236"/>
            <a:ext cx="26425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Rovná spojnica 148"/>
          <p:cNvCxnSpPr/>
          <p:nvPr/>
        </p:nvCxnSpPr>
        <p:spPr>
          <a:xfrm>
            <a:off x="2367725" y="5113837"/>
            <a:ext cx="0" cy="143622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Rovná spojnica 149"/>
          <p:cNvCxnSpPr/>
          <p:nvPr/>
        </p:nvCxnSpPr>
        <p:spPr>
          <a:xfrm>
            <a:off x="2375472" y="6540516"/>
            <a:ext cx="133188" cy="164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Rovná spojnica 150"/>
          <p:cNvCxnSpPr/>
          <p:nvPr/>
        </p:nvCxnSpPr>
        <p:spPr>
          <a:xfrm flipV="1">
            <a:off x="2375472" y="5121794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Rovná spojnica 155"/>
          <p:cNvCxnSpPr>
            <a:stCxn id="84" idx="3"/>
            <a:endCxn id="101" idx="1"/>
          </p:cNvCxnSpPr>
          <p:nvPr/>
        </p:nvCxnSpPr>
        <p:spPr>
          <a:xfrm>
            <a:off x="2255241" y="7116747"/>
            <a:ext cx="26475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Rovná spojnica 160"/>
          <p:cNvCxnSpPr/>
          <p:nvPr/>
        </p:nvCxnSpPr>
        <p:spPr>
          <a:xfrm flipV="1">
            <a:off x="5583639" y="1386823"/>
            <a:ext cx="971855" cy="3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Rovná spojnica 164"/>
          <p:cNvCxnSpPr/>
          <p:nvPr/>
        </p:nvCxnSpPr>
        <p:spPr>
          <a:xfrm flipV="1">
            <a:off x="5580000" y="876466"/>
            <a:ext cx="949604" cy="1216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Rovná spojnica 165"/>
          <p:cNvCxnSpPr/>
          <p:nvPr/>
        </p:nvCxnSpPr>
        <p:spPr>
          <a:xfrm flipV="1">
            <a:off x="895345" y="3441499"/>
            <a:ext cx="8532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Rovná spojnica 170"/>
          <p:cNvCxnSpPr/>
          <p:nvPr/>
        </p:nvCxnSpPr>
        <p:spPr>
          <a:xfrm>
            <a:off x="4824000" y="3444316"/>
            <a:ext cx="0" cy="216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Rovná spojnica 263"/>
          <p:cNvCxnSpPr>
            <a:stCxn id="63" idx="2"/>
          </p:cNvCxnSpPr>
          <p:nvPr/>
        </p:nvCxnSpPr>
        <p:spPr>
          <a:xfrm>
            <a:off x="887815" y="4143639"/>
            <a:ext cx="0" cy="461479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Rovná spojnica 197"/>
          <p:cNvCxnSpPr/>
          <p:nvPr/>
        </p:nvCxnSpPr>
        <p:spPr>
          <a:xfrm>
            <a:off x="2362319" y="5615242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Rovná spojnica 203"/>
          <p:cNvCxnSpPr/>
          <p:nvPr/>
        </p:nvCxnSpPr>
        <p:spPr>
          <a:xfrm flipH="1">
            <a:off x="2373359" y="8244417"/>
            <a:ext cx="0" cy="105984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Rovná spojnica 205"/>
          <p:cNvCxnSpPr/>
          <p:nvPr/>
        </p:nvCxnSpPr>
        <p:spPr>
          <a:xfrm>
            <a:off x="2369863" y="8253701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Rovná spojnica 210"/>
          <p:cNvCxnSpPr/>
          <p:nvPr/>
        </p:nvCxnSpPr>
        <p:spPr>
          <a:xfrm>
            <a:off x="2364835" y="8752567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Rovná spojnica 211"/>
          <p:cNvCxnSpPr/>
          <p:nvPr/>
        </p:nvCxnSpPr>
        <p:spPr>
          <a:xfrm>
            <a:off x="2367724" y="9304258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Rovná spojnica 293"/>
          <p:cNvCxnSpPr>
            <a:endCxn id="86" idx="1"/>
          </p:cNvCxnSpPr>
          <p:nvPr/>
        </p:nvCxnSpPr>
        <p:spPr>
          <a:xfrm>
            <a:off x="887814" y="8752567"/>
            <a:ext cx="1819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Rovná spojnica 317"/>
          <p:cNvCxnSpPr>
            <a:stCxn id="67" idx="2"/>
          </p:cNvCxnSpPr>
          <p:nvPr/>
        </p:nvCxnSpPr>
        <p:spPr>
          <a:xfrm>
            <a:off x="5562000" y="6550063"/>
            <a:ext cx="0" cy="227248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ovná spojnica 96"/>
          <p:cNvCxnSpPr/>
          <p:nvPr/>
        </p:nvCxnSpPr>
        <p:spPr>
          <a:xfrm>
            <a:off x="5562000" y="8822550"/>
            <a:ext cx="212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Rovná spojnica 240"/>
          <p:cNvCxnSpPr/>
          <p:nvPr/>
        </p:nvCxnSpPr>
        <p:spPr>
          <a:xfrm flipV="1">
            <a:off x="6155873" y="6330660"/>
            <a:ext cx="25391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Rovná spojnica 241"/>
          <p:cNvCxnSpPr>
            <a:endCxn id="74" idx="1"/>
          </p:cNvCxnSpPr>
          <p:nvPr/>
        </p:nvCxnSpPr>
        <p:spPr>
          <a:xfrm flipV="1">
            <a:off x="5568774" y="6765373"/>
            <a:ext cx="841009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Rovná spojnica 243"/>
          <p:cNvCxnSpPr/>
          <p:nvPr/>
        </p:nvCxnSpPr>
        <p:spPr>
          <a:xfrm flipV="1">
            <a:off x="5560823" y="7567951"/>
            <a:ext cx="216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Rovná spojnica 244"/>
          <p:cNvCxnSpPr/>
          <p:nvPr/>
        </p:nvCxnSpPr>
        <p:spPr>
          <a:xfrm flipV="1">
            <a:off x="5557380" y="8236108"/>
            <a:ext cx="216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ovná spojnica 102"/>
          <p:cNvCxnSpPr>
            <a:stCxn id="64" idx="2"/>
          </p:cNvCxnSpPr>
          <p:nvPr/>
        </p:nvCxnSpPr>
        <p:spPr>
          <a:xfrm>
            <a:off x="4831528" y="4137427"/>
            <a:ext cx="0" cy="216063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ovná spojnica 106"/>
          <p:cNvCxnSpPr>
            <a:endCxn id="67" idx="1"/>
          </p:cNvCxnSpPr>
          <p:nvPr/>
        </p:nvCxnSpPr>
        <p:spPr>
          <a:xfrm flipV="1">
            <a:off x="4831528" y="6298063"/>
            <a:ext cx="13647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Rovná spojnica 249"/>
          <p:cNvCxnSpPr/>
          <p:nvPr/>
        </p:nvCxnSpPr>
        <p:spPr>
          <a:xfrm flipV="1">
            <a:off x="4834613" y="5686605"/>
            <a:ext cx="13647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Rovná spojnica 250"/>
          <p:cNvCxnSpPr/>
          <p:nvPr/>
        </p:nvCxnSpPr>
        <p:spPr>
          <a:xfrm flipV="1">
            <a:off x="4827077" y="5063511"/>
            <a:ext cx="13647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Rovná spojnica 251"/>
          <p:cNvCxnSpPr/>
          <p:nvPr/>
        </p:nvCxnSpPr>
        <p:spPr>
          <a:xfrm flipV="1">
            <a:off x="4829007" y="4491750"/>
            <a:ext cx="13647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Rovná spojnica 130"/>
          <p:cNvCxnSpPr>
            <a:stCxn id="65" idx="3"/>
            <a:endCxn id="177" idx="1"/>
          </p:cNvCxnSpPr>
          <p:nvPr/>
        </p:nvCxnSpPr>
        <p:spPr>
          <a:xfrm flipV="1">
            <a:off x="10147345" y="3898724"/>
            <a:ext cx="101265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ovná spojnica 132"/>
          <p:cNvCxnSpPr>
            <a:stCxn id="65" idx="2"/>
          </p:cNvCxnSpPr>
          <p:nvPr/>
        </p:nvCxnSpPr>
        <p:spPr>
          <a:xfrm flipH="1">
            <a:off x="9417486" y="4156128"/>
            <a:ext cx="0" cy="438183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Rovná spojnica 139"/>
          <p:cNvCxnSpPr/>
          <p:nvPr/>
        </p:nvCxnSpPr>
        <p:spPr>
          <a:xfrm flipH="1">
            <a:off x="10979998" y="5063510"/>
            <a:ext cx="3" cy="194370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Rovná spojnica 319"/>
          <p:cNvCxnSpPr/>
          <p:nvPr/>
        </p:nvCxnSpPr>
        <p:spPr>
          <a:xfrm flipV="1">
            <a:off x="10979999" y="5072351"/>
            <a:ext cx="1800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Rovná spojnica 321"/>
          <p:cNvCxnSpPr/>
          <p:nvPr/>
        </p:nvCxnSpPr>
        <p:spPr>
          <a:xfrm>
            <a:off x="10979999" y="7908679"/>
            <a:ext cx="1" cy="1271321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Rovná spojnica 322"/>
          <p:cNvCxnSpPr/>
          <p:nvPr/>
        </p:nvCxnSpPr>
        <p:spPr>
          <a:xfrm flipH="1" flipV="1">
            <a:off x="10980000" y="9174684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Rovná spojnica 323"/>
          <p:cNvCxnSpPr/>
          <p:nvPr/>
        </p:nvCxnSpPr>
        <p:spPr>
          <a:xfrm flipH="1" flipV="1">
            <a:off x="10979999" y="8539934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Rovná spojnica 324"/>
          <p:cNvCxnSpPr/>
          <p:nvPr/>
        </p:nvCxnSpPr>
        <p:spPr>
          <a:xfrm flipH="1" flipV="1">
            <a:off x="10977673" y="7920768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Rovná spojnica 325"/>
          <p:cNvCxnSpPr/>
          <p:nvPr/>
        </p:nvCxnSpPr>
        <p:spPr>
          <a:xfrm flipH="1" flipV="1">
            <a:off x="10797673" y="8537961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Rovná spojnica 146"/>
          <p:cNvCxnSpPr/>
          <p:nvPr/>
        </p:nvCxnSpPr>
        <p:spPr>
          <a:xfrm>
            <a:off x="9417486" y="8530862"/>
            <a:ext cx="19218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Rovná spojnica 326"/>
          <p:cNvCxnSpPr/>
          <p:nvPr/>
        </p:nvCxnSpPr>
        <p:spPr>
          <a:xfrm>
            <a:off x="9405297" y="6077744"/>
            <a:ext cx="216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Rovná spojnica 157"/>
          <p:cNvCxnSpPr>
            <a:stCxn id="81" idx="3"/>
          </p:cNvCxnSpPr>
          <p:nvPr/>
        </p:nvCxnSpPr>
        <p:spPr>
          <a:xfrm>
            <a:off x="2253477" y="5939406"/>
            <a:ext cx="108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Rovná spojnica 327"/>
          <p:cNvCxnSpPr/>
          <p:nvPr/>
        </p:nvCxnSpPr>
        <p:spPr>
          <a:xfrm>
            <a:off x="881950" y="7721421"/>
            <a:ext cx="1819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Rovná spojnica 328"/>
          <p:cNvCxnSpPr/>
          <p:nvPr/>
        </p:nvCxnSpPr>
        <p:spPr>
          <a:xfrm>
            <a:off x="886125" y="7123912"/>
            <a:ext cx="1819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Rovná spojnica 329"/>
          <p:cNvCxnSpPr/>
          <p:nvPr/>
        </p:nvCxnSpPr>
        <p:spPr>
          <a:xfrm>
            <a:off x="890300" y="5953015"/>
            <a:ext cx="1819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Rovná spojnica 330"/>
          <p:cNvCxnSpPr/>
          <p:nvPr/>
        </p:nvCxnSpPr>
        <p:spPr>
          <a:xfrm>
            <a:off x="890300" y="4562160"/>
            <a:ext cx="1819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Rovná spojnica 169"/>
          <p:cNvCxnSpPr/>
          <p:nvPr/>
        </p:nvCxnSpPr>
        <p:spPr>
          <a:xfrm>
            <a:off x="4209809" y="2717563"/>
            <a:ext cx="2191" cy="43523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Rovná spojnica 173"/>
          <p:cNvCxnSpPr/>
          <p:nvPr/>
        </p:nvCxnSpPr>
        <p:spPr>
          <a:xfrm flipH="1">
            <a:off x="4212000" y="2940958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Rovná spojnica 175"/>
          <p:cNvCxnSpPr/>
          <p:nvPr/>
        </p:nvCxnSpPr>
        <p:spPr>
          <a:xfrm>
            <a:off x="4032000" y="2727612"/>
            <a:ext cx="180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Rovná spojnica 179"/>
          <p:cNvCxnSpPr/>
          <p:nvPr/>
        </p:nvCxnSpPr>
        <p:spPr>
          <a:xfrm>
            <a:off x="4031005" y="3145292"/>
            <a:ext cx="18099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Rovná spojnica 331"/>
          <p:cNvCxnSpPr/>
          <p:nvPr/>
        </p:nvCxnSpPr>
        <p:spPr>
          <a:xfrm>
            <a:off x="4208400" y="1129294"/>
            <a:ext cx="0" cy="46265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Rovná spojnica 198"/>
          <p:cNvCxnSpPr>
            <a:endCxn id="8" idx="1"/>
          </p:cNvCxnSpPr>
          <p:nvPr/>
        </p:nvCxnSpPr>
        <p:spPr>
          <a:xfrm>
            <a:off x="4208400" y="1377018"/>
            <a:ext cx="183600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Rovná spojnica 201"/>
          <p:cNvCxnSpPr/>
          <p:nvPr/>
        </p:nvCxnSpPr>
        <p:spPr>
          <a:xfrm>
            <a:off x="4032000" y="1135647"/>
            <a:ext cx="17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Rovná spojnica 206"/>
          <p:cNvCxnSpPr/>
          <p:nvPr/>
        </p:nvCxnSpPr>
        <p:spPr>
          <a:xfrm>
            <a:off x="4032000" y="1581894"/>
            <a:ext cx="1764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Rovná spojnica 332"/>
          <p:cNvCxnSpPr/>
          <p:nvPr/>
        </p:nvCxnSpPr>
        <p:spPr>
          <a:xfrm flipV="1">
            <a:off x="5575312" y="2409905"/>
            <a:ext cx="971855" cy="3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Rovná spojnica 333"/>
          <p:cNvCxnSpPr/>
          <p:nvPr/>
        </p:nvCxnSpPr>
        <p:spPr>
          <a:xfrm flipV="1">
            <a:off x="5590944" y="2963232"/>
            <a:ext cx="936000" cy="39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Rovná spojnica 334"/>
          <p:cNvCxnSpPr/>
          <p:nvPr/>
        </p:nvCxnSpPr>
        <p:spPr>
          <a:xfrm>
            <a:off x="9419813" y="3444316"/>
            <a:ext cx="0" cy="216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Rovná spojnica 336"/>
          <p:cNvCxnSpPr/>
          <p:nvPr/>
        </p:nvCxnSpPr>
        <p:spPr>
          <a:xfrm>
            <a:off x="898005" y="3441499"/>
            <a:ext cx="0" cy="216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Rovná spojnica 140"/>
          <p:cNvCxnSpPr/>
          <p:nvPr/>
        </p:nvCxnSpPr>
        <p:spPr>
          <a:xfrm flipV="1">
            <a:off x="10979998" y="7008128"/>
            <a:ext cx="1800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Rovná spojnica 143"/>
          <p:cNvCxnSpPr/>
          <p:nvPr/>
        </p:nvCxnSpPr>
        <p:spPr>
          <a:xfrm flipV="1">
            <a:off x="10979998" y="6343132"/>
            <a:ext cx="1800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Rovná spojnica 145"/>
          <p:cNvCxnSpPr/>
          <p:nvPr/>
        </p:nvCxnSpPr>
        <p:spPr>
          <a:xfrm flipV="1">
            <a:off x="10979998" y="5718400"/>
            <a:ext cx="1800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Rovná spojnica 147"/>
          <p:cNvCxnSpPr/>
          <p:nvPr/>
        </p:nvCxnSpPr>
        <p:spPr>
          <a:xfrm flipV="1">
            <a:off x="10785484" y="6074706"/>
            <a:ext cx="198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Zaoblený obdĺžnik 144"/>
          <p:cNvSpPr/>
          <p:nvPr/>
        </p:nvSpPr>
        <p:spPr>
          <a:xfrm>
            <a:off x="4016284" y="6622063"/>
            <a:ext cx="1152000" cy="396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2241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Referát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vnútornej kontroly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4" name="Zaoblený obdĺžnik 153"/>
          <p:cNvSpPr/>
          <p:nvPr/>
        </p:nvSpPr>
        <p:spPr>
          <a:xfrm>
            <a:off x="4016284" y="7044147"/>
            <a:ext cx="1152000" cy="3960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2242 </a:t>
            </a:r>
            <a:r>
              <a:rPr lang="pl-PL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Referát </a:t>
            </a:r>
            <a:r>
              <a:rPr lang="pl-PL" sz="8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vonkajšej hraničnej kontroly</a:t>
            </a:r>
            <a:endParaRPr lang="sk-SK" sz="1200" b="1" dirty="0">
              <a:solidFill>
                <a:srgbClr val="CC00FF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Rovná spojnica 12"/>
          <p:cNvCxnSpPr/>
          <p:nvPr/>
        </p:nvCxnSpPr>
        <p:spPr>
          <a:xfrm>
            <a:off x="3891034" y="6516310"/>
            <a:ext cx="0" cy="7200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ovná spojnica 15"/>
          <p:cNvCxnSpPr/>
          <p:nvPr/>
        </p:nvCxnSpPr>
        <p:spPr>
          <a:xfrm>
            <a:off x="3896350" y="7224498"/>
            <a:ext cx="11103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Rovná spojnica 154"/>
          <p:cNvCxnSpPr/>
          <p:nvPr/>
        </p:nvCxnSpPr>
        <p:spPr>
          <a:xfrm>
            <a:off x="3896350" y="6820063"/>
            <a:ext cx="11103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Rovná spojnica 156"/>
          <p:cNvCxnSpPr/>
          <p:nvPr/>
        </p:nvCxnSpPr>
        <p:spPr>
          <a:xfrm>
            <a:off x="3780000" y="6531013"/>
            <a:ext cx="11103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Zaoblený obdĺžnik 159"/>
          <p:cNvSpPr/>
          <p:nvPr/>
        </p:nvSpPr>
        <p:spPr>
          <a:xfrm>
            <a:off x="3810885" y="372829"/>
            <a:ext cx="1747078" cy="216000"/>
          </a:xfrm>
          <a:prstGeom prst="round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/>
              <a:t>102 Vnútorný kontrolór</a:t>
            </a:r>
            <a:endParaRPr lang="sk-SK" sz="800" b="1" dirty="0">
              <a:solidFill>
                <a:srgbClr val="CC00FF"/>
              </a:solidFill>
            </a:endParaRPr>
          </a:p>
        </p:txBody>
      </p:sp>
      <p:cxnSp>
        <p:nvCxnSpPr>
          <p:cNvPr id="5" name="Rovná spojnica 4"/>
          <p:cNvCxnSpPr/>
          <p:nvPr/>
        </p:nvCxnSpPr>
        <p:spPr>
          <a:xfrm flipH="1">
            <a:off x="5665380" y="334821"/>
            <a:ext cx="15730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ovná spojnica 13"/>
          <p:cNvCxnSpPr/>
          <p:nvPr/>
        </p:nvCxnSpPr>
        <p:spPr>
          <a:xfrm>
            <a:off x="5665380" y="201281"/>
            <a:ext cx="0" cy="27954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ovná spojnica 16"/>
          <p:cNvCxnSpPr>
            <a:stCxn id="160" idx="3"/>
          </p:cNvCxnSpPr>
          <p:nvPr/>
        </p:nvCxnSpPr>
        <p:spPr>
          <a:xfrm flipV="1">
            <a:off x="5557963" y="472877"/>
            <a:ext cx="10741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Rovná spojnica 166"/>
          <p:cNvCxnSpPr/>
          <p:nvPr/>
        </p:nvCxnSpPr>
        <p:spPr>
          <a:xfrm flipV="1">
            <a:off x="5560823" y="209232"/>
            <a:ext cx="10455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Rovná spojnica 167"/>
          <p:cNvCxnSpPr/>
          <p:nvPr/>
        </p:nvCxnSpPr>
        <p:spPr>
          <a:xfrm>
            <a:off x="2252701" y="8752567"/>
            <a:ext cx="1440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Zaoblený obdĺžnik 168"/>
          <p:cNvSpPr/>
          <p:nvPr/>
        </p:nvSpPr>
        <p:spPr>
          <a:xfrm>
            <a:off x="6406839" y="3790023"/>
            <a:ext cx="1262322" cy="216000"/>
          </a:xfrm>
          <a:prstGeom prst="round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k-SK" sz="800" dirty="0" smtClean="0"/>
              <a:t>COVCO</a:t>
            </a:r>
            <a:endParaRPr lang="sk-SK" sz="800" b="1" dirty="0">
              <a:solidFill>
                <a:srgbClr val="CC00FF"/>
              </a:solidFill>
            </a:endParaRPr>
          </a:p>
        </p:txBody>
      </p:sp>
      <p:cxnSp>
        <p:nvCxnSpPr>
          <p:cNvPr id="172" name="Rovná spojnica 171"/>
          <p:cNvCxnSpPr/>
          <p:nvPr/>
        </p:nvCxnSpPr>
        <p:spPr>
          <a:xfrm flipV="1">
            <a:off x="5542839" y="3898724"/>
            <a:ext cx="8640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739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balíka Office">
  <a:themeElements>
    <a:clrScheme name="Motív balíka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ív balíka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ív balík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9801</TotalTime>
  <Words>351</Words>
  <Application>Microsoft Office PowerPoint</Application>
  <PresentationFormat>A3 (297 x 420 mm)</PresentationFormat>
  <Paragraphs>87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Motív balíka Office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Košturiak Jozef</dc:creator>
  <cp:lastModifiedBy>Homolová Eva JUDr. Mgr.</cp:lastModifiedBy>
  <cp:revision>153</cp:revision>
  <cp:lastPrinted>2025-03-11T10:12:33Z</cp:lastPrinted>
  <dcterms:created xsi:type="dcterms:W3CDTF">2023-08-02T10:23:00Z</dcterms:created>
  <dcterms:modified xsi:type="dcterms:W3CDTF">2025-07-31T06:59:13Z</dcterms:modified>
</cp:coreProperties>
</file>