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74"/>
  </p:notesMasterIdLst>
  <p:sldIdLst>
    <p:sldId id="256" r:id="rId2"/>
    <p:sldId id="371" r:id="rId3"/>
    <p:sldId id="511" r:id="rId4"/>
    <p:sldId id="428" r:id="rId5"/>
    <p:sldId id="452" r:id="rId6"/>
    <p:sldId id="450" r:id="rId7"/>
    <p:sldId id="326" r:id="rId8"/>
    <p:sldId id="327" r:id="rId9"/>
    <p:sldId id="509" r:id="rId10"/>
    <p:sldId id="269" r:id="rId11"/>
    <p:sldId id="270" r:id="rId12"/>
    <p:sldId id="271" r:id="rId13"/>
    <p:sldId id="272" r:id="rId14"/>
    <p:sldId id="275" r:id="rId15"/>
    <p:sldId id="429" r:id="rId16"/>
    <p:sldId id="431" r:id="rId17"/>
    <p:sldId id="276" r:id="rId18"/>
    <p:sldId id="432" r:id="rId19"/>
    <p:sldId id="451" r:id="rId20"/>
    <p:sldId id="459" r:id="rId21"/>
    <p:sldId id="460" r:id="rId22"/>
    <p:sldId id="294" r:id="rId23"/>
    <p:sldId id="433" r:id="rId24"/>
    <p:sldId id="464" r:id="rId25"/>
    <p:sldId id="465" r:id="rId26"/>
    <p:sldId id="466" r:id="rId27"/>
    <p:sldId id="467" r:id="rId28"/>
    <p:sldId id="468" r:id="rId29"/>
    <p:sldId id="461" r:id="rId30"/>
    <p:sldId id="473" r:id="rId31"/>
    <p:sldId id="496" r:id="rId32"/>
    <p:sldId id="499" r:id="rId33"/>
    <p:sldId id="498" r:id="rId34"/>
    <p:sldId id="501" r:id="rId35"/>
    <p:sldId id="469" r:id="rId36"/>
    <p:sldId id="476" r:id="rId37"/>
    <p:sldId id="484" r:id="rId38"/>
    <p:sldId id="497" r:id="rId39"/>
    <p:sldId id="506" r:id="rId40"/>
    <p:sldId id="502" r:id="rId41"/>
    <p:sldId id="504" r:id="rId42"/>
    <p:sldId id="503" r:id="rId43"/>
    <p:sldId id="505" r:id="rId44"/>
    <p:sldId id="507" r:id="rId45"/>
    <p:sldId id="462" r:id="rId46"/>
    <p:sldId id="474" r:id="rId47"/>
    <p:sldId id="475" r:id="rId48"/>
    <p:sldId id="463" r:id="rId49"/>
    <p:sldId id="454" r:id="rId50"/>
    <p:sldId id="478" r:id="rId51"/>
    <p:sldId id="480" r:id="rId52"/>
    <p:sldId id="479" r:id="rId53"/>
    <p:sldId id="485" r:id="rId54"/>
    <p:sldId id="486" r:id="rId55"/>
    <p:sldId id="453" r:id="rId56"/>
    <p:sldId id="495" r:id="rId57"/>
    <p:sldId id="490" r:id="rId58"/>
    <p:sldId id="487" r:id="rId59"/>
    <p:sldId id="489" r:id="rId60"/>
    <p:sldId id="488" r:id="rId61"/>
    <p:sldId id="481" r:id="rId62"/>
    <p:sldId id="482" r:id="rId63"/>
    <p:sldId id="434" r:id="rId64"/>
    <p:sldId id="491" r:id="rId65"/>
    <p:sldId id="435" r:id="rId66"/>
    <p:sldId id="436" r:id="rId67"/>
    <p:sldId id="477" r:id="rId68"/>
    <p:sldId id="508" r:id="rId69"/>
    <p:sldId id="492" r:id="rId70"/>
    <p:sldId id="493" r:id="rId71"/>
    <p:sldId id="494" r:id="rId72"/>
    <p:sldId id="258" r:id="rId7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3C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95501" autoAdjust="0"/>
  </p:normalViewPr>
  <p:slideViewPr>
    <p:cSldViewPr snapToGrid="0">
      <p:cViewPr varScale="1">
        <p:scale>
          <a:sx n="109" d="100"/>
          <a:sy n="109" d="100"/>
        </p:scale>
        <p:origin x="72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124E7-AA29-4503-9AA6-4DB484697072}" type="datetimeFigureOut">
              <a:rPr lang="sk-SK" smtClean="0"/>
              <a:t>3. 12. 2025</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CFCAF-3A02-475F-9DC3-2B5A483D181B}" type="slidenum">
              <a:rPr lang="sk-SK" smtClean="0"/>
              <a:t>‹#›</a:t>
            </a:fld>
            <a:endParaRPr lang="sk-SK"/>
          </a:p>
        </p:txBody>
      </p:sp>
    </p:spTree>
    <p:extLst>
      <p:ext uri="{BB962C8B-B14F-4D97-AF65-F5344CB8AC3E}">
        <p14:creationId xmlns:p14="http://schemas.microsoft.com/office/powerpoint/2010/main" val="119942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B10CFCAF-3A02-475F-9DC3-2B5A483D181B}" type="slidenum">
              <a:rPr lang="sk-SK" smtClean="0"/>
              <a:t>1</a:t>
            </a:fld>
            <a:endParaRPr lang="sk-SK"/>
          </a:p>
        </p:txBody>
      </p:sp>
    </p:spTree>
    <p:extLst>
      <p:ext uri="{BB962C8B-B14F-4D97-AF65-F5344CB8AC3E}">
        <p14:creationId xmlns:p14="http://schemas.microsoft.com/office/powerpoint/2010/main" val="3130446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solidFill>
                  <a:schemeClr val="bg1"/>
                </a:solidFill>
              </a:defRPr>
            </a:lvl1pPr>
          </a:lstStyle>
          <a:p>
            <a:r>
              <a:rPr lang="sk-SK" dirty="0"/>
              <a:t>Upravte štýly predlohy textu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Upravte štýl predlohy podnadpisov</a:t>
            </a:r>
            <a:endParaRPr lang="en-US" dirty="0"/>
          </a:p>
        </p:txBody>
      </p:sp>
      <p:sp>
        <p:nvSpPr>
          <p:cNvPr id="4" name="Date Placeholder 3"/>
          <p:cNvSpPr>
            <a:spLocks noGrp="1"/>
          </p:cNvSpPr>
          <p:nvPr>
            <p:ph type="dt" sz="half" idx="10"/>
          </p:nvPr>
        </p:nvSpPr>
        <p:spPr>
          <a:xfrm>
            <a:off x="7909561" y="4314328"/>
            <a:ext cx="2910840" cy="374642"/>
          </a:xfrm>
        </p:spPr>
        <p:txBody>
          <a:bodyPr/>
          <a:lstStyle>
            <a:lvl1pPr>
              <a:defRPr>
                <a:solidFill>
                  <a:schemeClr val="bg1"/>
                </a:solidFill>
              </a:defRPr>
            </a:lvl1pPr>
          </a:lstStyle>
          <a:p>
            <a:fld id="{75017E69-3454-4E3F-B8C9-CBA3BC4CBF3A}" type="datetime1">
              <a:rPr lang="sk-SK" smtClean="0"/>
              <a:t>3. 12. 2025</a:t>
            </a:fld>
            <a:endParaRPr lang="sk-SK"/>
          </a:p>
        </p:txBody>
      </p:sp>
      <p:sp>
        <p:nvSpPr>
          <p:cNvPr id="5" name="Footer Placeholder 4"/>
          <p:cNvSpPr>
            <a:spLocks noGrp="1"/>
          </p:cNvSpPr>
          <p:nvPr>
            <p:ph type="ftr" sz="quarter" idx="11"/>
          </p:nvPr>
        </p:nvSpPr>
        <p:spPr>
          <a:xfrm>
            <a:off x="1371600" y="4323845"/>
            <a:ext cx="6400800" cy="365125"/>
          </a:xfrm>
        </p:spPr>
        <p:txBody>
          <a:bodyPr/>
          <a:lstStyle>
            <a:lvl1pPr>
              <a:defRPr b="1">
                <a:solidFill>
                  <a:schemeClr val="bg1"/>
                </a:solidFill>
              </a:defRPr>
            </a:lvl1pPr>
          </a:lstStyle>
          <a:p>
            <a:r>
              <a:rPr lang="sk-SK"/>
              <a:t>www.uksup.sk,  Ing. Ivana Kurhajcová, Sekcia odborných činností, Odbor ochrany rastlín</a:t>
            </a:r>
            <a:endParaRPr lang="sk-SK" dirty="0"/>
          </a:p>
        </p:txBody>
      </p:sp>
      <p:sp>
        <p:nvSpPr>
          <p:cNvPr id="6" name="Slide Number Placeholder 5"/>
          <p:cNvSpPr>
            <a:spLocks noGrp="1"/>
          </p:cNvSpPr>
          <p:nvPr>
            <p:ph type="sldNum" sz="quarter" idx="12"/>
          </p:nvPr>
        </p:nvSpPr>
        <p:spPr>
          <a:xfrm>
            <a:off x="8077200" y="1430866"/>
            <a:ext cx="2743200" cy="365125"/>
          </a:xfrm>
        </p:spPr>
        <p:txBody>
          <a:bodyPr/>
          <a:lstStyle>
            <a:lvl1pPr>
              <a:defRPr>
                <a:solidFill>
                  <a:schemeClr val="bg1"/>
                </a:solidFill>
              </a:defRPr>
            </a:lvl1pPr>
          </a:lstStyle>
          <a:p>
            <a:fld id="{3A0EFBD9-7D15-4639-B143-8F39674E03CF}" type="slidenum">
              <a:rPr lang="sk-SK" smtClean="0"/>
              <a:pPr/>
              <a:t>‹#›</a:t>
            </a:fld>
            <a:endParaRPr lang="sk-SK"/>
          </a:p>
        </p:txBody>
      </p:sp>
      <p:pic>
        <p:nvPicPr>
          <p:cNvPr id="7" name="Obrázo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738" y="5949315"/>
            <a:ext cx="8191500" cy="933450"/>
          </a:xfrm>
          <a:prstGeom prst="rect">
            <a:avLst/>
          </a:prstGeom>
        </p:spPr>
      </p:pic>
    </p:spTree>
    <p:extLst>
      <p:ext uri="{BB962C8B-B14F-4D97-AF65-F5344CB8AC3E}">
        <p14:creationId xmlns:p14="http://schemas.microsoft.com/office/powerpoint/2010/main" val="390329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p:txBody>
          <a:bodyPr/>
          <a:lstStyle/>
          <a:p>
            <a:fld id="{2284FDA3-EBF7-4D8C-B745-E09AF5ADC048}" type="datetime1">
              <a:rPr lang="sk-SK" smtClean="0"/>
              <a:t>3. 12. 2025</a:t>
            </a:fld>
            <a:endParaRPr lang="sk-SK"/>
          </a:p>
        </p:txBody>
      </p:sp>
      <p:sp>
        <p:nvSpPr>
          <p:cNvPr id="6" name="Footer Placeholder 5"/>
          <p:cNvSpPr>
            <a:spLocks noGrp="1"/>
          </p:cNvSpPr>
          <p:nvPr>
            <p:ph type="ftr" sz="quarter" idx="11"/>
          </p:nvPr>
        </p:nvSpPr>
        <p:spPr/>
        <p:txBody>
          <a:bodyPr/>
          <a:lstStyle/>
          <a:p>
            <a:r>
              <a:rPr lang="sk-SK"/>
              <a:t>www.uksup.sk,  Ing. Ivana Kurhajcová, Sekcia odborných činností, Odbor ochrany rastlín</a:t>
            </a:r>
          </a:p>
        </p:txBody>
      </p:sp>
      <p:sp>
        <p:nvSpPr>
          <p:cNvPr id="7" name="Slide Number Placeholder 6"/>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42749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p:spPr>
        <p:txBody>
          <a:bodyPr anchor="ctr"/>
          <a:lstStyle>
            <a:lvl1pPr algn="l">
              <a:defRPr sz="3200"/>
            </a:lvl1pPr>
          </a:lstStyle>
          <a:p>
            <a:r>
              <a:rPr lang="sk-SK"/>
              <a:t>Upravte štýly predlohy textu</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a:xfrm>
            <a:off x="8631316" y="6318504"/>
            <a:ext cx="2910840" cy="365125"/>
          </a:xfrm>
        </p:spPr>
        <p:txBody>
          <a:bodyPr/>
          <a:lstStyle>
            <a:lvl1pPr algn="r">
              <a:defRPr/>
            </a:lvl1pPr>
          </a:lstStyle>
          <a:p>
            <a:fld id="{94E63C9F-825D-4B81-A959-C02835216519}" type="datetime1">
              <a:rPr lang="sk-SK" smtClean="0"/>
              <a:t>3. 12. 2025</a:t>
            </a:fld>
            <a:endParaRPr lang="sk-SK"/>
          </a:p>
        </p:txBody>
      </p:sp>
      <p:sp>
        <p:nvSpPr>
          <p:cNvPr id="6" name="Footer Placeholder 5"/>
          <p:cNvSpPr>
            <a:spLocks noGrp="1"/>
          </p:cNvSpPr>
          <p:nvPr>
            <p:ph type="ftr" sz="quarter" idx="11"/>
          </p:nvPr>
        </p:nvSpPr>
        <p:spPr>
          <a:xfrm>
            <a:off x="685800" y="6317445"/>
            <a:ext cx="7824216" cy="365125"/>
          </a:xfrm>
        </p:spPr>
        <p:txBody>
          <a:bodyPr/>
          <a:lstStyle/>
          <a:p>
            <a:r>
              <a:rPr lang="sk-SK"/>
              <a:t>www.uksup.sk,  Ing. Ivana Kurhajcová, Sekcia odborných činností, Odbor ochrany rastlín</a:t>
            </a:r>
          </a:p>
        </p:txBody>
      </p:sp>
      <p:sp>
        <p:nvSpPr>
          <p:cNvPr id="7" name="Slide Number Placeholder 6"/>
          <p:cNvSpPr>
            <a:spLocks noGrp="1"/>
          </p:cNvSpPr>
          <p:nvPr>
            <p:ph type="sldNum" sz="quarter" idx="12"/>
          </p:nvPr>
        </p:nvSpPr>
        <p:spPr>
          <a:xfrm>
            <a:off x="10862452" y="381000"/>
            <a:ext cx="643748" cy="365125"/>
          </a:xfrm>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406913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p:spPr>
        <p:txBody>
          <a:bodyPr anchor="ctr"/>
          <a:lstStyle>
            <a:lvl1pPr algn="l">
              <a:defRPr sz="3200"/>
            </a:lvl1pPr>
          </a:lstStyle>
          <a:p>
            <a:r>
              <a:rPr lang="sk-SK"/>
              <a:t>Upravte štýly predlohy textu</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a:xfrm>
            <a:off x="8558164" y="6306312"/>
            <a:ext cx="2910840" cy="365125"/>
          </a:xfrm>
        </p:spPr>
        <p:txBody>
          <a:bodyPr/>
          <a:lstStyle>
            <a:lvl1pPr algn="r">
              <a:defRPr/>
            </a:lvl1pPr>
          </a:lstStyle>
          <a:p>
            <a:fld id="{EFDCEECB-E4D4-4553-88F2-46B7E752945F}" type="datetime1">
              <a:rPr lang="sk-SK" smtClean="0"/>
              <a:t>3. 12. 2025</a:t>
            </a:fld>
            <a:endParaRPr lang="sk-SK"/>
          </a:p>
        </p:txBody>
      </p:sp>
      <p:sp>
        <p:nvSpPr>
          <p:cNvPr id="6" name="Footer Placeholder 5"/>
          <p:cNvSpPr>
            <a:spLocks noGrp="1"/>
          </p:cNvSpPr>
          <p:nvPr>
            <p:ph type="ftr" sz="quarter" idx="11"/>
          </p:nvPr>
        </p:nvSpPr>
        <p:spPr>
          <a:xfrm>
            <a:off x="685800" y="6305253"/>
            <a:ext cx="7763256" cy="365125"/>
          </a:xfrm>
        </p:spPr>
        <p:txBody>
          <a:bodyPr/>
          <a:lstStyle/>
          <a:p>
            <a:r>
              <a:rPr lang="sk-SK"/>
              <a:t>www.uksup.sk,  Ing. Ivana Kurhajcová, Sekcia odborných činností, Odbor ochrany rastlín</a:t>
            </a:r>
          </a:p>
        </p:txBody>
      </p:sp>
      <p:sp>
        <p:nvSpPr>
          <p:cNvPr id="7" name="Slide Number Placeholder 6"/>
          <p:cNvSpPr>
            <a:spLocks noGrp="1"/>
          </p:cNvSpPr>
          <p:nvPr>
            <p:ph type="sldNum" sz="quarter" idx="12"/>
          </p:nvPr>
        </p:nvSpPr>
        <p:spPr>
          <a:xfrm>
            <a:off x="10862452" y="381000"/>
            <a:ext cx="643748" cy="365125"/>
          </a:xfrm>
        </p:spPr>
        <p:txBody>
          <a:bodyPr/>
          <a:lstStyle/>
          <a:p>
            <a:fld id="{3A0EFBD9-7D15-4639-B143-8F39674E03CF}" type="slidenum">
              <a:rPr lang="sk-SK" smtClean="0"/>
              <a:t>‹#›</a:t>
            </a:fld>
            <a:endParaRPr lang="sk-SK"/>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1104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p:spPr>
        <p:txBody>
          <a:bodyPr anchor="b"/>
          <a:lstStyle>
            <a:lvl1pPr algn="l">
              <a:defRPr sz="3200"/>
            </a:lvl1pPr>
          </a:lstStyle>
          <a:p>
            <a:r>
              <a:rPr lang="sk-SK"/>
              <a:t>Upravte štýly predlohy textu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a:xfrm>
            <a:off x="8509396" y="6365155"/>
            <a:ext cx="2910840" cy="365125"/>
          </a:xfrm>
        </p:spPr>
        <p:txBody>
          <a:bodyPr/>
          <a:lstStyle>
            <a:lvl1pPr algn="r">
              <a:defRPr/>
            </a:lvl1pPr>
          </a:lstStyle>
          <a:p>
            <a:fld id="{3F35EB55-49B9-47A8-BF75-C83F07B25EE9}" type="datetime1">
              <a:rPr lang="sk-SK" smtClean="0"/>
              <a:t>3. 12. 2025</a:t>
            </a:fld>
            <a:endParaRPr lang="sk-SK"/>
          </a:p>
        </p:txBody>
      </p:sp>
      <p:sp>
        <p:nvSpPr>
          <p:cNvPr id="6" name="Footer Placeholder 5"/>
          <p:cNvSpPr>
            <a:spLocks noGrp="1"/>
          </p:cNvSpPr>
          <p:nvPr>
            <p:ph type="ftr" sz="quarter" idx="11"/>
          </p:nvPr>
        </p:nvSpPr>
        <p:spPr>
          <a:xfrm>
            <a:off x="685800" y="6377347"/>
            <a:ext cx="7677912" cy="365125"/>
          </a:xfrm>
        </p:spPr>
        <p:txBody>
          <a:bodyPr/>
          <a:lstStyle/>
          <a:p>
            <a:r>
              <a:rPr lang="sk-SK"/>
              <a:t>www.uksup.sk,  Ing. Ivana Kurhajcová, Sekcia odborných činností, Odbor ochrany rastlín</a:t>
            </a:r>
          </a:p>
        </p:txBody>
      </p:sp>
      <p:sp>
        <p:nvSpPr>
          <p:cNvPr id="7" name="Slide Number Placeholder 6"/>
          <p:cNvSpPr>
            <a:spLocks noGrp="1"/>
          </p:cNvSpPr>
          <p:nvPr>
            <p:ph type="sldNum" sz="quarter" idx="12"/>
          </p:nvPr>
        </p:nvSpPr>
        <p:spPr>
          <a:xfrm>
            <a:off x="10862452" y="381000"/>
            <a:ext cx="643748" cy="365125"/>
          </a:xfrm>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203113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k-SK"/>
              <a:t>Upravte štýly predlohy textu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3" name="Date Placeholder 2"/>
          <p:cNvSpPr>
            <a:spLocks noGrp="1"/>
          </p:cNvSpPr>
          <p:nvPr>
            <p:ph type="dt" sz="half" idx="10"/>
          </p:nvPr>
        </p:nvSpPr>
        <p:spPr/>
        <p:txBody>
          <a:bodyPr/>
          <a:lstStyle/>
          <a:p>
            <a:fld id="{4D811FD1-A213-4D06-9251-F6F7C3D82906}" type="datetime1">
              <a:rPr lang="sk-SK" smtClean="0"/>
              <a:t>3. 12. 2025</a:t>
            </a:fld>
            <a:endParaRPr lang="sk-SK"/>
          </a:p>
        </p:txBody>
      </p:sp>
      <p:sp>
        <p:nvSpPr>
          <p:cNvPr id="4" name="Footer Placeholder 3"/>
          <p:cNvSpPr>
            <a:spLocks noGrp="1"/>
          </p:cNvSpPr>
          <p:nvPr>
            <p:ph type="ftr" sz="quarter" idx="11"/>
          </p:nvPr>
        </p:nvSpPr>
        <p:spPr/>
        <p:txBody>
          <a:bodyPr/>
          <a:lstStyle/>
          <a:p>
            <a:r>
              <a:rPr lang="sk-SK"/>
              <a:t>www.uksup.sk,  Ing. Ivana Kurhajcová, Sekcia odborných činností, Odbor ochrany rastlín</a:t>
            </a:r>
          </a:p>
        </p:txBody>
      </p:sp>
      <p:sp>
        <p:nvSpPr>
          <p:cNvPr id="5" name="Slide Number Placeholder 4"/>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263648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k-SK"/>
              <a:t>Upravte štýly predlohy textu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3" name="Date Placeholder 2"/>
          <p:cNvSpPr>
            <a:spLocks noGrp="1"/>
          </p:cNvSpPr>
          <p:nvPr>
            <p:ph type="dt" sz="half" idx="10"/>
          </p:nvPr>
        </p:nvSpPr>
        <p:spPr/>
        <p:txBody>
          <a:bodyPr/>
          <a:lstStyle/>
          <a:p>
            <a:fld id="{7DCCB058-5574-4D16-99AB-386DA4998855}" type="datetime1">
              <a:rPr lang="sk-SK" smtClean="0"/>
              <a:t>3. 12. 2025</a:t>
            </a:fld>
            <a:endParaRPr lang="sk-SK"/>
          </a:p>
        </p:txBody>
      </p:sp>
      <p:sp>
        <p:nvSpPr>
          <p:cNvPr id="4" name="Footer Placeholder 3"/>
          <p:cNvSpPr>
            <a:spLocks noGrp="1"/>
          </p:cNvSpPr>
          <p:nvPr>
            <p:ph type="ftr" sz="quarter" idx="11"/>
          </p:nvPr>
        </p:nvSpPr>
        <p:spPr/>
        <p:txBody>
          <a:bodyPr/>
          <a:lstStyle/>
          <a:p>
            <a:r>
              <a:rPr lang="sk-SK"/>
              <a:t>www.uksup.sk,  Ing. Ivana Kurhajcová, Sekcia odborných činností, Odbor ochrany rastlín</a:t>
            </a:r>
          </a:p>
        </p:txBody>
      </p:sp>
      <p:sp>
        <p:nvSpPr>
          <p:cNvPr id="5" name="Slide Number Placeholder 4"/>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2354645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7C00966-92D3-41D4-9E8C-3471E93BB113}" type="datetime1">
              <a:rPr lang="sk-SK" smtClean="0"/>
              <a:t>3. 12. 2025</a:t>
            </a:fld>
            <a:endParaRPr lang="sk-SK"/>
          </a:p>
        </p:txBody>
      </p:sp>
      <p:sp>
        <p:nvSpPr>
          <p:cNvPr id="5" name="Footer Placeholder 4"/>
          <p:cNvSpPr>
            <a:spLocks noGrp="1"/>
          </p:cNvSpPr>
          <p:nvPr>
            <p:ph type="ftr" sz="quarter" idx="11"/>
          </p:nvPr>
        </p:nvSpPr>
        <p:spPr/>
        <p:txBody>
          <a:bodyPr/>
          <a:lstStyle/>
          <a:p>
            <a:r>
              <a:rPr lang="sk-SK"/>
              <a:t>www.uksup.sk,  Ing. Ivana Kurhajcová, Sekcia odborných činností, Odbor ochrany rastlín</a:t>
            </a:r>
          </a:p>
        </p:txBody>
      </p:sp>
      <p:sp>
        <p:nvSpPr>
          <p:cNvPr id="6" name="Slide Number Placeholder 5"/>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343836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k-SK"/>
              <a:t>Upravte štýly predlohy textu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8619124" y="6354021"/>
            <a:ext cx="2910840" cy="365125"/>
          </a:xfrm>
        </p:spPr>
        <p:txBody>
          <a:bodyPr/>
          <a:lstStyle>
            <a:lvl1pPr algn="r">
              <a:defRPr/>
            </a:lvl1pPr>
          </a:lstStyle>
          <a:p>
            <a:fld id="{32623EEC-DDD8-4D68-93D0-C5F084DE0258}" type="datetime1">
              <a:rPr lang="sk-SK" smtClean="0"/>
              <a:t>3. 12. 2025</a:t>
            </a:fld>
            <a:endParaRPr lang="sk-SK"/>
          </a:p>
        </p:txBody>
      </p:sp>
      <p:sp>
        <p:nvSpPr>
          <p:cNvPr id="5" name="Footer Placeholder 4"/>
          <p:cNvSpPr>
            <a:spLocks noGrp="1"/>
          </p:cNvSpPr>
          <p:nvPr>
            <p:ph type="ftr" sz="quarter" idx="11"/>
          </p:nvPr>
        </p:nvSpPr>
        <p:spPr>
          <a:xfrm>
            <a:off x="685800" y="6355080"/>
            <a:ext cx="7812024" cy="365125"/>
          </a:xfrm>
        </p:spPr>
        <p:txBody>
          <a:bodyPr/>
          <a:lstStyle/>
          <a:p>
            <a:r>
              <a:rPr lang="sk-SK"/>
              <a:t>www.uksup.sk,  Ing. Ivana Kurhajcová, Sekcia odborných činností, Odbor ochrany rastlín</a:t>
            </a:r>
          </a:p>
        </p:txBody>
      </p:sp>
      <p:sp>
        <p:nvSpPr>
          <p:cNvPr id="6" name="Slide Number Placeholder 5"/>
          <p:cNvSpPr>
            <a:spLocks noGrp="1"/>
          </p:cNvSpPr>
          <p:nvPr>
            <p:ph type="sldNum" sz="quarter" idx="12"/>
          </p:nvPr>
        </p:nvSpPr>
        <p:spPr>
          <a:xfrm>
            <a:off x="10862452" y="381000"/>
            <a:ext cx="643748" cy="365125"/>
          </a:xfrm>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242594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sk-SK"/>
              <a:t>Upravte štýly predlohy textu</a:t>
            </a:r>
          </a:p>
        </p:txBody>
      </p:sp>
      <p:sp>
        <p:nvSpPr>
          <p:cNvPr id="3" name="Zástupný symbol tabuľky 2"/>
          <p:cNvSpPr>
            <a:spLocks noGrp="1"/>
          </p:cNvSpPr>
          <p:nvPr>
            <p:ph type="tbl" idx="1"/>
          </p:nvPr>
        </p:nvSpPr>
        <p:spPr>
          <a:xfrm>
            <a:off x="914400" y="1981200"/>
            <a:ext cx="10363200" cy="4114800"/>
          </a:xfrm>
        </p:spPr>
        <p:txBody>
          <a:bodyPr/>
          <a:lstStyle/>
          <a:p>
            <a:pPr lvl="0"/>
            <a:endParaRPr lang="sk-SK" noProof="0"/>
          </a:p>
        </p:txBody>
      </p:sp>
      <p:sp>
        <p:nvSpPr>
          <p:cNvPr id="4" name="Rectangle 4"/>
          <p:cNvSpPr>
            <a:spLocks noGrp="1" noChangeArrowheads="1"/>
          </p:cNvSpPr>
          <p:nvPr>
            <p:ph type="dt" sz="half" idx="10"/>
          </p:nvPr>
        </p:nvSpPr>
        <p:spPr/>
        <p:txBody>
          <a:bodyPr/>
          <a:lstStyle>
            <a:lvl1pPr>
              <a:defRPr/>
            </a:lvl1pPr>
          </a:lstStyle>
          <a:p>
            <a:pPr>
              <a:defRPr/>
            </a:pPr>
            <a:fld id="{5B9DA3FA-2FF0-4B3B-A58E-BE610DBB9551}" type="datetime1">
              <a:rPr lang="sk-SK" altLang="sk-SK" smtClean="0"/>
              <a:t>3. 12. 2025</a:t>
            </a:fld>
            <a:endParaRPr lang="sk-SK" altLang="sk-SK"/>
          </a:p>
        </p:txBody>
      </p:sp>
      <p:sp>
        <p:nvSpPr>
          <p:cNvPr id="5" name="Rectangle 5"/>
          <p:cNvSpPr>
            <a:spLocks noGrp="1" noChangeArrowheads="1"/>
          </p:cNvSpPr>
          <p:nvPr>
            <p:ph type="ftr" sz="quarter" idx="11"/>
          </p:nvPr>
        </p:nvSpPr>
        <p:spPr/>
        <p:txBody>
          <a:bodyPr/>
          <a:lstStyle>
            <a:lvl1pPr>
              <a:defRPr/>
            </a:lvl1pPr>
          </a:lstStyle>
          <a:p>
            <a:pPr>
              <a:defRPr/>
            </a:pPr>
            <a:r>
              <a:rPr lang="sk-SK" altLang="sk-SK"/>
              <a:t>www.uksup.sk,  Ing. Ivana Kurhajcová, Sekcia odborných činností, Odbor ochrany rastlín</a:t>
            </a:r>
          </a:p>
        </p:txBody>
      </p:sp>
      <p:sp>
        <p:nvSpPr>
          <p:cNvPr id="6" name="Rectangle 6"/>
          <p:cNvSpPr>
            <a:spLocks noGrp="1" noChangeArrowheads="1"/>
          </p:cNvSpPr>
          <p:nvPr>
            <p:ph type="sldNum" sz="quarter" idx="12"/>
          </p:nvPr>
        </p:nvSpPr>
        <p:spPr/>
        <p:txBody>
          <a:bodyPr/>
          <a:lstStyle>
            <a:lvl1pPr>
              <a:defRPr/>
            </a:lvl1pPr>
          </a:lstStyle>
          <a:p>
            <a:pPr>
              <a:defRPr/>
            </a:pPr>
            <a:fld id="{DBB8433F-9485-4793-AEDE-AEC2A18E8662}" type="slidenum">
              <a:rPr lang="sk-SK" altLang="sk-SK"/>
              <a:pPr>
                <a:defRPr/>
              </a:pPr>
              <a:t>‹#›</a:t>
            </a:fld>
            <a:endParaRPr lang="sk-SK" altLang="sk-SK"/>
          </a:p>
        </p:txBody>
      </p:sp>
    </p:spTree>
    <p:extLst>
      <p:ext uri="{BB962C8B-B14F-4D97-AF65-F5344CB8AC3E}">
        <p14:creationId xmlns:p14="http://schemas.microsoft.com/office/powerpoint/2010/main" val="14982859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bg1"/>
                </a:solidFill>
              </a:defRPr>
            </a:lvl1p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4F47840-232F-4444-B11D-983DDDAA7ACD}" type="datetime1">
              <a:rPr lang="sk-SK" smtClean="0"/>
              <a:t>3. 12. 2025</a:t>
            </a:fld>
            <a:endParaRPr lang="sk-SK"/>
          </a:p>
        </p:txBody>
      </p:sp>
      <p:sp>
        <p:nvSpPr>
          <p:cNvPr id="5" name="Footer Placeholder 4"/>
          <p:cNvSpPr>
            <a:spLocks noGrp="1"/>
          </p:cNvSpPr>
          <p:nvPr>
            <p:ph type="ftr" sz="quarter" idx="11"/>
          </p:nvPr>
        </p:nvSpPr>
        <p:spPr/>
        <p:txBody>
          <a:bodyPr/>
          <a:lstStyle/>
          <a:p>
            <a:r>
              <a:rPr lang="sk-SK"/>
              <a:t>www.uksup.sk,  Ing. Ivana Kurhajcová, Sekcia odborných činností, Odbor ochrany rastlín</a:t>
            </a:r>
          </a:p>
        </p:txBody>
      </p:sp>
      <p:sp>
        <p:nvSpPr>
          <p:cNvPr id="6" name="Slide Number Placeholder 5"/>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338290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k-SK"/>
              <a:t>Upravte štýly predlohy textu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a:xfrm>
            <a:off x="8606932" y="6391656"/>
            <a:ext cx="2910840" cy="365125"/>
          </a:xfrm>
        </p:spPr>
        <p:txBody>
          <a:bodyPr/>
          <a:lstStyle>
            <a:lvl1pPr algn="r">
              <a:defRPr/>
            </a:lvl1pPr>
          </a:lstStyle>
          <a:p>
            <a:fld id="{B1C4484B-9678-441C-87ED-A71278DF68A6}" type="datetime1">
              <a:rPr lang="sk-SK" smtClean="0"/>
              <a:t>3. 12. 2025</a:t>
            </a:fld>
            <a:endParaRPr lang="sk-SK"/>
          </a:p>
        </p:txBody>
      </p:sp>
      <p:sp>
        <p:nvSpPr>
          <p:cNvPr id="5" name="Footer Placeholder 4"/>
          <p:cNvSpPr>
            <a:spLocks noGrp="1"/>
          </p:cNvSpPr>
          <p:nvPr>
            <p:ph type="ftr" sz="quarter" idx="11"/>
          </p:nvPr>
        </p:nvSpPr>
        <p:spPr>
          <a:xfrm>
            <a:off x="685800" y="6391657"/>
            <a:ext cx="7812024" cy="364065"/>
          </a:xfrm>
        </p:spPr>
        <p:txBody>
          <a:bodyPr/>
          <a:lstStyle/>
          <a:p>
            <a:r>
              <a:rPr lang="sk-SK"/>
              <a:t>www.uksup.sk,  Ing. Ivana Kurhajcová, Sekcia odborných činností, Odbor ochrany rastlín</a:t>
            </a:r>
          </a:p>
        </p:txBody>
      </p:sp>
      <p:sp>
        <p:nvSpPr>
          <p:cNvPr id="6" name="Slide Number Placeholder 5"/>
          <p:cNvSpPr>
            <a:spLocks noGrp="1"/>
          </p:cNvSpPr>
          <p:nvPr>
            <p:ph type="sldNum" sz="quarter" idx="12"/>
          </p:nvPr>
        </p:nvSpPr>
        <p:spPr>
          <a:xfrm>
            <a:off x="10862452" y="381000"/>
            <a:ext cx="643748" cy="365125"/>
          </a:xfrm>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192914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6BF9A957-C161-4721-8FE2-9DFEF10BF77D}" type="datetime1">
              <a:rPr lang="sk-SK" smtClean="0"/>
              <a:t>3. 12. 2025</a:t>
            </a:fld>
            <a:endParaRPr lang="sk-SK"/>
          </a:p>
        </p:txBody>
      </p:sp>
      <p:sp>
        <p:nvSpPr>
          <p:cNvPr id="6" name="Footer Placeholder 5"/>
          <p:cNvSpPr>
            <a:spLocks noGrp="1"/>
          </p:cNvSpPr>
          <p:nvPr>
            <p:ph type="ftr" sz="quarter" idx="11"/>
          </p:nvPr>
        </p:nvSpPr>
        <p:spPr/>
        <p:txBody>
          <a:bodyPr/>
          <a:lstStyle/>
          <a:p>
            <a:r>
              <a:rPr lang="sk-SK"/>
              <a:t>www.uksup.sk,  Ing. Ivana Kurhajcová, Sekcia odborných činností, Odbor ochrany rastlín</a:t>
            </a:r>
          </a:p>
        </p:txBody>
      </p:sp>
      <p:sp>
        <p:nvSpPr>
          <p:cNvPr id="7" name="Slide Number Placeholder 6"/>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262955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k-SK"/>
              <a:t>Upravte štýly predlohy textu</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Content Placeholder 3"/>
          <p:cNvSpPr>
            <a:spLocks noGrp="1"/>
          </p:cNvSpPr>
          <p:nvPr>
            <p:ph sz="half" idx="2"/>
          </p:nvPr>
        </p:nvSpPr>
        <p:spPr>
          <a:xfrm>
            <a:off x="685800" y="3132666"/>
            <a:ext cx="5311775" cy="3086019"/>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Content Placeholder 5"/>
          <p:cNvSpPr>
            <a:spLocks noGrp="1"/>
          </p:cNvSpPr>
          <p:nvPr>
            <p:ph sz="quarter" idx="4"/>
          </p:nvPr>
        </p:nvSpPr>
        <p:spPr>
          <a:xfrm>
            <a:off x="6172200" y="3132666"/>
            <a:ext cx="5334000" cy="3086019"/>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5535996F-005E-4F0D-85E0-A69C90A6A8D5}" type="datetime1">
              <a:rPr lang="sk-SK" smtClean="0"/>
              <a:t>3. 12. 2025</a:t>
            </a:fld>
            <a:endParaRPr lang="sk-SK"/>
          </a:p>
        </p:txBody>
      </p:sp>
      <p:sp>
        <p:nvSpPr>
          <p:cNvPr id="8" name="Footer Placeholder 7"/>
          <p:cNvSpPr>
            <a:spLocks noGrp="1"/>
          </p:cNvSpPr>
          <p:nvPr>
            <p:ph type="ftr" sz="quarter" idx="11"/>
          </p:nvPr>
        </p:nvSpPr>
        <p:spPr/>
        <p:txBody>
          <a:bodyPr/>
          <a:lstStyle/>
          <a:p>
            <a:r>
              <a:rPr lang="sk-SK"/>
              <a:t>www.uksup.sk,  Ing. Ivana Kurhajcová, Sekcia odborných činností, Odbor ochrany rastlín</a:t>
            </a:r>
          </a:p>
        </p:txBody>
      </p:sp>
      <p:sp>
        <p:nvSpPr>
          <p:cNvPr id="9" name="Slide Number Placeholder 8"/>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132839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BE614F79-0FA5-4ED9-80F0-7A2029558BD8}" type="datetime1">
              <a:rPr lang="sk-SK" smtClean="0"/>
              <a:t>3. 12. 2025</a:t>
            </a:fld>
            <a:endParaRPr lang="sk-SK"/>
          </a:p>
        </p:txBody>
      </p:sp>
      <p:sp>
        <p:nvSpPr>
          <p:cNvPr id="4" name="Footer Placeholder 3"/>
          <p:cNvSpPr>
            <a:spLocks noGrp="1"/>
          </p:cNvSpPr>
          <p:nvPr>
            <p:ph type="ftr" sz="quarter" idx="11"/>
          </p:nvPr>
        </p:nvSpPr>
        <p:spPr/>
        <p:txBody>
          <a:bodyPr/>
          <a:lstStyle/>
          <a:p>
            <a:r>
              <a:rPr lang="sk-SK"/>
              <a:t>www.uksup.sk,  Ing. Ivana Kurhajcová, Sekcia odborných činností, Odbor ochrany rastlín</a:t>
            </a:r>
          </a:p>
        </p:txBody>
      </p:sp>
      <p:sp>
        <p:nvSpPr>
          <p:cNvPr id="5" name="Slide Number Placeholder 4"/>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35284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4BB45-1439-42E7-BF6F-6CB669AA02C7}" type="datetime1">
              <a:rPr lang="sk-SK" smtClean="0"/>
              <a:t>3. 12. 2025</a:t>
            </a:fld>
            <a:endParaRPr lang="sk-SK"/>
          </a:p>
        </p:txBody>
      </p:sp>
      <p:sp>
        <p:nvSpPr>
          <p:cNvPr id="3" name="Footer Placeholder 2"/>
          <p:cNvSpPr>
            <a:spLocks noGrp="1"/>
          </p:cNvSpPr>
          <p:nvPr>
            <p:ph type="ftr" sz="quarter" idx="11"/>
          </p:nvPr>
        </p:nvSpPr>
        <p:spPr/>
        <p:txBody>
          <a:bodyPr/>
          <a:lstStyle/>
          <a:p>
            <a:r>
              <a:rPr lang="sk-SK"/>
              <a:t>www.uksup.sk,  Ing. Ivana Kurhajcová, Sekcia odborných činností, Odbor ochrany rastlín</a:t>
            </a:r>
          </a:p>
        </p:txBody>
      </p:sp>
      <p:sp>
        <p:nvSpPr>
          <p:cNvPr id="4" name="Slide Number Placeholder 3"/>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4520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k-SK"/>
              <a:t>Upravte štýly predlohy textu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p:txBody>
          <a:bodyPr/>
          <a:lstStyle/>
          <a:p>
            <a:fld id="{437204AD-F171-450F-92B8-6D79A81C94BD}" type="datetime1">
              <a:rPr lang="sk-SK" smtClean="0"/>
              <a:t>3. 12. 2025</a:t>
            </a:fld>
            <a:endParaRPr lang="sk-SK"/>
          </a:p>
        </p:txBody>
      </p:sp>
      <p:sp>
        <p:nvSpPr>
          <p:cNvPr id="6" name="Footer Placeholder 5"/>
          <p:cNvSpPr>
            <a:spLocks noGrp="1"/>
          </p:cNvSpPr>
          <p:nvPr>
            <p:ph type="ftr" sz="quarter" idx="11"/>
          </p:nvPr>
        </p:nvSpPr>
        <p:spPr/>
        <p:txBody>
          <a:bodyPr/>
          <a:lstStyle/>
          <a:p>
            <a:r>
              <a:rPr lang="sk-SK"/>
              <a:t>www.uksup.sk,  Ing. Ivana Kurhajcová, Sekcia odborných činností, Odbor ochrany rastlín</a:t>
            </a:r>
          </a:p>
        </p:txBody>
      </p:sp>
      <p:sp>
        <p:nvSpPr>
          <p:cNvPr id="7" name="Slide Number Placeholder 6"/>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299962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p:txBody>
          <a:bodyPr/>
          <a:lstStyle/>
          <a:p>
            <a:fld id="{992AEE75-CDC0-4013-B925-5F8F9347E354}" type="datetime1">
              <a:rPr lang="sk-SK" smtClean="0"/>
              <a:t>3. 12. 2025</a:t>
            </a:fld>
            <a:endParaRPr lang="sk-SK"/>
          </a:p>
        </p:txBody>
      </p:sp>
      <p:sp>
        <p:nvSpPr>
          <p:cNvPr id="6" name="Footer Placeholder 5"/>
          <p:cNvSpPr>
            <a:spLocks noGrp="1"/>
          </p:cNvSpPr>
          <p:nvPr>
            <p:ph type="ftr" sz="quarter" idx="11"/>
          </p:nvPr>
        </p:nvSpPr>
        <p:spPr/>
        <p:txBody>
          <a:bodyPr/>
          <a:lstStyle/>
          <a:p>
            <a:r>
              <a:rPr lang="sk-SK"/>
              <a:t>www.uksup.sk,  Ing. Ivana Kurhajcová, Sekcia odborných činností, Odbor ochrany rastlín</a:t>
            </a:r>
          </a:p>
        </p:txBody>
      </p:sp>
      <p:sp>
        <p:nvSpPr>
          <p:cNvPr id="7" name="Slide Number Placeholder 6"/>
          <p:cNvSpPr>
            <a:spLocks noGrp="1"/>
          </p:cNvSpPr>
          <p:nvPr>
            <p:ph type="sldNum" sz="quarter" idx="12"/>
          </p:nvPr>
        </p:nvSpPr>
        <p:spPr/>
        <p:txBody>
          <a:bodyPr/>
          <a:lstStyle/>
          <a:p>
            <a:fld id="{3A0EFBD9-7D15-4639-B143-8F39674E03CF}" type="slidenum">
              <a:rPr lang="sk-SK" smtClean="0"/>
              <a:t>‹#›</a:t>
            </a:fld>
            <a:endParaRPr lang="sk-SK"/>
          </a:p>
        </p:txBody>
      </p:sp>
    </p:spTree>
    <p:extLst>
      <p:ext uri="{BB962C8B-B14F-4D97-AF65-F5344CB8AC3E}">
        <p14:creationId xmlns:p14="http://schemas.microsoft.com/office/powerpoint/2010/main" val="224372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9715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k-SK" dirty="0"/>
              <a:t>Upravte štýly predlohy textu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k-SK" dirty="0"/>
              <a:t>Upravte štýl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bg1"/>
                </a:solidFill>
              </a:defRPr>
            </a:lvl1pPr>
          </a:lstStyle>
          <a:p>
            <a:fld id="{BD660D5C-D761-4A54-BC30-EF8938B32F16}" type="datetime1">
              <a:rPr lang="sk-SK" smtClean="0"/>
              <a:t>3. 12. 2025</a:t>
            </a:fld>
            <a:endParaRPr lang="sk-SK"/>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bg1"/>
                </a:solidFill>
              </a:defRPr>
            </a:lvl1pPr>
          </a:lstStyle>
          <a:p>
            <a:r>
              <a:rPr lang="sk-SK"/>
              <a:t>www.uksup.sk,  Ing. Ivana Kurhajcová, Sekcia odborných činností, Odbor ochrany rastlín</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bg1"/>
                </a:solidFill>
              </a:defRPr>
            </a:lvl1pPr>
          </a:lstStyle>
          <a:p>
            <a:fld id="{3A0EFBD9-7D15-4639-B143-8F39674E03CF}" type="slidenum">
              <a:rPr lang="sk-SK" smtClean="0"/>
              <a:pPr/>
              <a:t>‹#›</a:t>
            </a:fld>
            <a:endParaRPr lang="sk-SK"/>
          </a:p>
        </p:txBody>
      </p:sp>
      <p:pic>
        <p:nvPicPr>
          <p:cNvPr id="9" name="Picture 2" descr="Výsledok vyhľadávania obrázkov pre dopyt slovenský šTáTNY ZNAK"/>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46122" y="158787"/>
            <a:ext cx="571499" cy="70953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userDrawn="1"/>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38297" y="138542"/>
            <a:ext cx="1479630" cy="455078"/>
          </a:xfrm>
          <a:prstGeom prst="rect">
            <a:avLst/>
          </a:prstGeom>
        </p:spPr>
      </p:pic>
    </p:spTree>
    <p:extLst>
      <p:ext uri="{BB962C8B-B14F-4D97-AF65-F5344CB8AC3E}">
        <p14:creationId xmlns:p14="http://schemas.microsoft.com/office/powerpoint/2010/main" val="302492522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hdr="0"/>
  <p:txStyles>
    <p:titleStyle>
      <a:lvl1pPr algn="r" defTabSz="914400" rtl="0" eaLnBrk="1" latinLnBrk="0" hangingPunct="1">
        <a:lnSpc>
          <a:spcPct val="90000"/>
        </a:lnSpc>
        <a:spcBef>
          <a:spcPct val="0"/>
        </a:spcBef>
        <a:buNone/>
        <a:defRPr sz="4000" kern="1200" cap="all"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ochrana@uskup.sk" TargetMode="External"/><Relationship Id="rId2" Type="http://schemas.openxmlformats.org/officeDocument/2006/relationships/hyperlink" Target="mailto:klara.medvedova@uksup.s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ksup.sk/oor-registracia-profesionalnych-prevadzkovatel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ochrana@uksup.s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uksup.sk/storage/app/media/uploaded-files/XIII%20PR%C3%8DLOHA%20ZOZNAM%20RASTL%C3%8DN%20-%20PASOV%C3%81%20POVINNOS%C5%A4.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ur-lex.europa.eu/legal-content/SK/TXT/?qid=1560841699087&amp;uri=CELEX:32017R231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2" Type="http://schemas.openxmlformats.org/officeDocument/2006/relationships/hyperlink" Target="https://www.zakonypreludi.sk/zz/2010-13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uksup.sk/storage/app/media/uploaded-files/Sprievodn%C3%BD%20list%20reproduk%C4%8Dn%C3%A9ho%20materi%C3%A1lu%20lesn%C3%BDch%20drev%C3%ADn%202020.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ksup.sk/storage/app/media/uploaded-files/IX%20PR%C3%8DLOHA%20Z%C3%81KAZ%20DOVOZU%20DO%20CHZ.pdf" TargetMode="External"/><Relationship Id="rId2" Type="http://schemas.openxmlformats.org/officeDocument/2006/relationships/hyperlink" Target="https://www.uksup.sk/storage/app/media/uploaded-files/PR%C3%8DLOHA%20III.%20Zoznam%20chr%C3%A1nen%C3%BDch%20z%C3%B3n%20a%20pr%C3%ADslu%C5%A1n%C3%BDch%20karant%C3%A9nnych%20%C5%A1kodcov%20chr%C3%A1nenej%20z%C3%B3ny%20s%20pr%C3%ADslu%C5%A1n%C3%BDmi%20%20k%C3%B3dmi.pdf" TargetMode="External"/><Relationship Id="rId1" Type="http://schemas.openxmlformats.org/officeDocument/2006/relationships/slideLayout" Target="../slideLayouts/slideLayout2.xml"/><Relationship Id="rId5" Type="http://schemas.openxmlformats.org/officeDocument/2006/relationships/hyperlink" Target="https://www.uksup.sk/storage/app/media/uploaded-files/XIV%20PR%C3%8DLOHA%20PASOV%C3%81%20POVINNOS%C5%A4%20do%20CHZ.pdf" TargetMode="External"/><Relationship Id="rId4" Type="http://schemas.openxmlformats.org/officeDocument/2006/relationships/hyperlink" Target="https://www.uksup.sk/storage/app/media/uploaded-files/X%20ZOZNAM%20CHR%C3%81NEN%C3%9DCH%20Z%C3%93N.pdf"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gal-content/SK/TXT/?qid=1560841699087&amp;uri=CELEX:32017R231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uksup.sk/odbor-osiv-a-sadiv" TargetMode="External"/><Relationship Id="rId2" Type="http://schemas.openxmlformats.org/officeDocument/2006/relationships/hyperlink" Target="https://eur-lex.europa.eu/legal-content/SK/TXT/?qid=1560841699087&amp;uri=CELEX:32017R231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ksup.sk/odbor-osiv-a-sadiv" TargetMode="External"/><Relationship Id="rId2" Type="http://schemas.openxmlformats.org/officeDocument/2006/relationships/hyperlink" Target="https://eur-lex.europa.eu/legal-content/SK/TXT/?qid=1560841699087&amp;uri=CELEX:32017R231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emf"/></Relationships>
</file>

<file path=ppt/slides/_rels/slide42.xml.rels><?xml version="1.0" encoding="UTF-8" standalone="yes"?>
<Relationships xmlns="http://schemas.openxmlformats.org/package/2006/relationships"><Relationship Id="rId2" Type="http://schemas.openxmlformats.org/officeDocument/2006/relationships/hyperlink" Target="https://eur-lex.europa.eu/legal-content/SK/TXT/?qid=1560841699087&amp;uri=CELEX:32017R2313"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2" Type="http://schemas.openxmlformats.org/officeDocument/2006/relationships/hyperlink" Target="https://www.uksup.sk/rastlinne-pas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SK/TXT/?qid=1560840924230&amp;uri=CELEX:32016R2031" TargetMode="External"/><Relationship Id="rId2" Type="http://schemas.openxmlformats.org/officeDocument/2006/relationships/hyperlink" Target="https://eur-lex.europa.eu/legal-content/SK/TXT/?qid=1560840924230&amp;uri=CELEX:32017R0625" TargetMode="External"/><Relationship Id="rId1" Type="http://schemas.openxmlformats.org/officeDocument/2006/relationships/slideLayout" Target="../slideLayouts/slideLayout2.xml"/><Relationship Id="rId6" Type="http://schemas.openxmlformats.org/officeDocument/2006/relationships/hyperlink" Target="https://eur-lex.europa.eu/legal-content/SK/TXT/?qid=1560843689820&amp;uri=CELEX:32019R0827" TargetMode="External"/><Relationship Id="rId5" Type="http://schemas.openxmlformats.org/officeDocument/2006/relationships/hyperlink" Target="https://eur-lex.europa.eu/legal-content/SK/TXT/?qid=1560841699087&amp;uri=CELEX:32017R2313" TargetMode="External"/><Relationship Id="rId4" Type="http://schemas.openxmlformats.org/officeDocument/2006/relationships/hyperlink" Target="https://eur-lex.europa.eu/legal-content/SK/TXT/?qid=1576045124869&amp;uri=CELEX:32019R207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23.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5.svg"/><Relationship Id="rId14" Type="http://schemas.openxmlformats.org/officeDocument/2006/relationships/image" Target="../media/image29.png"/></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3.svg"/><Relationship Id="rId4" Type="http://schemas.openxmlformats.org/officeDocument/2006/relationships/image" Target="../media/image25.png"/><Relationship Id="rId9" Type="http://schemas.openxmlformats.org/officeDocument/2006/relationships/image" Target="../media/image21.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eur-lex.europa.eu/eli/reg_impl/2020/1770/oj?locale=sk"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uksup.sk/internetovy-predaj"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ur-lex.europa.eu/legal-content/SK/TXT/?qid=1560842562771&amp;uri=CELEX:32019R006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71600" y="3060709"/>
            <a:ext cx="9448800" cy="1825096"/>
          </a:xfrm>
        </p:spPr>
        <p:txBody>
          <a:bodyPr>
            <a:noAutofit/>
          </a:bodyPr>
          <a:lstStyle/>
          <a:p>
            <a:pPr algn="ctr"/>
            <a:r>
              <a:rPr lang="sk-SK" sz="4800" dirty="0"/>
              <a:t>Ústredný  kontrolný  </a:t>
            </a:r>
            <a:br>
              <a:rPr lang="sk-SK" sz="4800" dirty="0"/>
            </a:br>
            <a:r>
              <a:rPr lang="sk-SK" sz="4800" dirty="0"/>
              <a:t>a  skúšobný  ústav  poľnohospodársky  </a:t>
            </a:r>
            <a:br>
              <a:rPr lang="sk-SK" sz="4800" dirty="0"/>
            </a:br>
            <a:r>
              <a:rPr lang="sk-SK" sz="4800" dirty="0"/>
              <a:t>v  bratislave</a:t>
            </a:r>
          </a:p>
        </p:txBody>
      </p:sp>
    </p:spTree>
    <p:extLst>
      <p:ext uri="{BB962C8B-B14F-4D97-AF65-F5344CB8AC3E}">
        <p14:creationId xmlns:p14="http://schemas.microsoft.com/office/powerpoint/2010/main" val="339789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764373"/>
            <a:ext cx="10820400" cy="249179"/>
          </a:xfrm>
        </p:spPr>
        <p:txBody>
          <a:bodyPr>
            <a:normAutofit fontScale="90000"/>
          </a:bodyPr>
          <a:lstStyle/>
          <a:p>
            <a:pPr algn="ctr">
              <a:lnSpc>
                <a:spcPct val="100000"/>
              </a:lnSpc>
            </a:pPr>
            <a:r>
              <a:rPr lang="sk-SK" i="1" dirty="0"/>
              <a:t/>
            </a:r>
            <a:br>
              <a:rPr lang="sk-SK" i="1" dirty="0"/>
            </a:br>
            <a:r>
              <a:rPr lang="sk-SK" i="1" dirty="0"/>
              <a:t/>
            </a:r>
            <a:br>
              <a:rPr lang="sk-SK" i="1" dirty="0"/>
            </a:br>
            <a:r>
              <a:rPr lang="sk-SK" i="1" dirty="0"/>
              <a:t/>
            </a:r>
            <a:br>
              <a:rPr lang="sk-SK" i="1" dirty="0"/>
            </a:br>
            <a:r>
              <a:rPr lang="sk-SK" i="1" dirty="0"/>
              <a:t/>
            </a:r>
            <a:br>
              <a:rPr lang="sk-SK" i="1" dirty="0"/>
            </a:br>
            <a:r>
              <a:rPr lang="sk-SK" i="1" dirty="0"/>
              <a:t/>
            </a:r>
            <a:br>
              <a:rPr lang="sk-SK" i="1" dirty="0"/>
            </a:br>
            <a:r>
              <a:rPr lang="sk-SK" i="1" dirty="0"/>
              <a:t/>
            </a:r>
            <a:br>
              <a:rPr lang="sk-SK" i="1" dirty="0"/>
            </a:br>
            <a:r>
              <a:rPr lang="sk-SK" i="1" dirty="0"/>
              <a:t/>
            </a:r>
            <a:br>
              <a:rPr lang="sk-SK" i="1" dirty="0"/>
            </a:br>
            <a:r>
              <a:rPr lang="sk-SK" i="1" dirty="0"/>
              <a:t/>
            </a:r>
            <a:br>
              <a:rPr lang="sk-SK" i="1" dirty="0"/>
            </a:br>
            <a:r>
              <a:rPr lang="sk-SK" dirty="0">
                <a:solidFill>
                  <a:srgbClr val="0000FF"/>
                </a:solidFill>
              </a:rPr>
              <a:t/>
            </a:r>
            <a:br>
              <a:rPr lang="sk-SK" dirty="0">
                <a:solidFill>
                  <a:srgbClr val="0000FF"/>
                </a:solidFill>
              </a:rPr>
            </a:br>
            <a:r>
              <a:rPr lang="sk-SK" i="1" dirty="0"/>
              <a:t/>
            </a:r>
            <a:br>
              <a:rPr lang="sk-SK" i="1" dirty="0"/>
            </a:br>
            <a:r>
              <a:rPr lang="sk-SK" b="1" dirty="0"/>
              <a:t>Registrácia profesionálnych prevádzkovateľov a </a:t>
            </a:r>
            <a:r>
              <a:rPr lang="sk-SK" b="1" dirty="0" err="1"/>
              <a:t>vysledovateľnosť</a:t>
            </a:r>
            <a:r>
              <a:rPr lang="sk-SK" b="1" dirty="0"/>
              <a:t/>
            </a:r>
            <a:br>
              <a:rPr lang="sk-SK" b="1" dirty="0"/>
            </a:br>
            <a:r>
              <a:rPr lang="sk-SK" b="1" i="1" dirty="0"/>
              <a:t/>
            </a:r>
            <a:br>
              <a:rPr lang="sk-SK" b="1" i="1" dirty="0"/>
            </a:br>
            <a:r>
              <a:rPr lang="sk-SK" b="1" i="1" dirty="0"/>
              <a:t> </a:t>
            </a:r>
            <a:r>
              <a:rPr lang="sk-SK" dirty="0"/>
              <a:t/>
            </a:r>
            <a:br>
              <a:rPr lang="sk-SK" dirty="0"/>
            </a:br>
            <a:r>
              <a:rPr lang="sk-SK" b="1" dirty="0"/>
              <a:t>Úradný register profesionálnych prevádzkovateľov</a:t>
            </a:r>
            <a:endParaRPr lang="sk-SK" dirty="0"/>
          </a:p>
        </p:txBody>
      </p:sp>
      <p:sp>
        <p:nvSpPr>
          <p:cNvPr id="4" name="Zástupný symbol dátumu 3"/>
          <p:cNvSpPr>
            <a:spLocks noGrp="1"/>
          </p:cNvSpPr>
          <p:nvPr>
            <p:ph type="dt" sz="half" idx="10"/>
          </p:nvPr>
        </p:nvSpPr>
        <p:spPr/>
        <p:txBody>
          <a:bodyPr/>
          <a:lstStyle/>
          <a:p>
            <a:fld id="{381E01D6-5943-495C-A9F2-A742660700EF}"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10</a:t>
            </a:fld>
            <a:endParaRPr lang="sk-SK"/>
          </a:p>
        </p:txBody>
      </p:sp>
    </p:spTree>
    <p:extLst>
      <p:ext uri="{BB962C8B-B14F-4D97-AF65-F5344CB8AC3E}">
        <p14:creationId xmlns:p14="http://schemas.microsoft.com/office/powerpoint/2010/main" val="2888667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080" y="412938"/>
            <a:ext cx="10747664" cy="726003"/>
          </a:xfrm>
        </p:spPr>
        <p:txBody>
          <a:bodyPr>
            <a:noAutofit/>
          </a:bodyPr>
          <a:lstStyle/>
          <a:p>
            <a:pPr algn="ctr"/>
            <a:r>
              <a:rPr lang="sk-SK" sz="3200" b="1" dirty="0"/>
              <a:t>Úradný register profesionálnych prevádzkovateľov</a:t>
            </a:r>
            <a:endParaRPr lang="sk-SK" sz="3200" dirty="0"/>
          </a:p>
        </p:txBody>
      </p:sp>
      <p:sp>
        <p:nvSpPr>
          <p:cNvPr id="3" name="Zástupný symbol obsahu 2"/>
          <p:cNvSpPr>
            <a:spLocks noGrp="1"/>
          </p:cNvSpPr>
          <p:nvPr>
            <p:ph idx="1"/>
          </p:nvPr>
        </p:nvSpPr>
        <p:spPr>
          <a:xfrm>
            <a:off x="330925" y="1251238"/>
            <a:ext cx="11486605" cy="5008864"/>
          </a:xfrm>
        </p:spPr>
        <p:txBody>
          <a:bodyPr>
            <a:normAutofit lnSpcReduction="10000"/>
          </a:bodyPr>
          <a:lstStyle/>
          <a:p>
            <a:pPr marL="0" indent="0" algn="just">
              <a:lnSpc>
                <a:spcPct val="160000"/>
              </a:lnSpc>
              <a:buNone/>
            </a:pPr>
            <a:r>
              <a:rPr lang="sk-SK" b="1" u="sng" dirty="0"/>
              <a:t>REGISTRÁCII PODLIEHAJÚ fyzické a právnické osoby a to</a:t>
            </a:r>
            <a:r>
              <a:rPr lang="sk-SK" dirty="0"/>
              <a:t>:</a:t>
            </a:r>
          </a:p>
          <a:p>
            <a:pPr marL="0" indent="0" algn="just">
              <a:buNone/>
            </a:pPr>
            <a:r>
              <a:rPr lang="sk-SK" dirty="0"/>
              <a:t>a) profesionálni prevádzkovatelia, ktorí do Únie uvádzajú </a:t>
            </a:r>
            <a:r>
              <a:rPr lang="sk-SK" b="1" dirty="0">
                <a:solidFill>
                  <a:srgbClr val="FF0000"/>
                </a:solidFill>
              </a:rPr>
              <a:t>(dovozcovia) </a:t>
            </a:r>
            <a:r>
              <a:rPr lang="sk-SK" dirty="0"/>
              <a:t>alebo v rámci Únie premiestňujú </a:t>
            </a:r>
            <a:r>
              <a:rPr lang="sk-SK" b="1" dirty="0">
                <a:solidFill>
                  <a:srgbClr val="FF0000"/>
                </a:solidFill>
              </a:rPr>
              <a:t>(obchodníci) </a:t>
            </a:r>
            <a:r>
              <a:rPr lang="sk-SK" dirty="0"/>
              <a:t>rastliny, rastlinné produkty a iné predmety</a:t>
            </a:r>
            <a:r>
              <a:rPr lang="sk-SK" b="1" dirty="0"/>
              <a:t>, pre ktoré sa vyžaduje FC </a:t>
            </a:r>
            <a:r>
              <a:rPr lang="sk-SK" dirty="0"/>
              <a:t>alebo </a:t>
            </a:r>
            <a:r>
              <a:rPr lang="sk-SK" b="1" u="sng" dirty="0">
                <a:solidFill>
                  <a:srgbClr val="0000FF"/>
                </a:solidFill>
              </a:rPr>
              <a:t>rastlinný pas</a:t>
            </a:r>
            <a:r>
              <a:rPr lang="sk-SK" dirty="0"/>
              <a:t>;</a:t>
            </a:r>
          </a:p>
          <a:p>
            <a:pPr marL="0" indent="0" algn="just">
              <a:buNone/>
            </a:pPr>
            <a:endParaRPr lang="sk-SK" dirty="0"/>
          </a:p>
          <a:p>
            <a:pPr marL="0" indent="0" algn="just">
              <a:lnSpc>
                <a:spcPct val="110000"/>
              </a:lnSpc>
              <a:buNone/>
            </a:pPr>
            <a:r>
              <a:rPr lang="sk-SK" dirty="0"/>
              <a:t>b) </a:t>
            </a:r>
            <a:r>
              <a:rPr lang="sk-SK" b="1" dirty="0"/>
              <a:t>profesionálni prevádzkovatelia s oprávnením vydávať rastlinné pasy </a:t>
            </a:r>
            <a:r>
              <a:rPr lang="sk-SK" dirty="0">
                <a:solidFill>
                  <a:srgbClr val="0000FF"/>
                </a:solidFill>
              </a:rPr>
              <a:t>(výroba, obchod, dovoz rastlín na ďalšie pestovanie, zmluvy uzatvorené na diaľku: internetový predaj, zásielkové služby, ponukový katalóg a pod.).</a:t>
            </a:r>
            <a:r>
              <a:rPr lang="sk-SK" b="1" dirty="0">
                <a:solidFill>
                  <a:srgbClr val="0000FF"/>
                </a:solidFill>
              </a:rPr>
              <a:t> </a:t>
            </a:r>
            <a:r>
              <a:rPr lang="sk-SK" b="1" dirty="0">
                <a:solidFill>
                  <a:srgbClr val="FF0000"/>
                </a:solidFill>
              </a:rPr>
              <a:t>V</a:t>
            </a:r>
            <a:r>
              <a:rPr lang="sk-SK" b="1" dirty="0" smtClean="0">
                <a:solidFill>
                  <a:srgbClr val="FF0000"/>
                </a:solidFill>
              </a:rPr>
              <a:t>šetky </a:t>
            </a:r>
            <a:r>
              <a:rPr lang="sk-SK" b="1" dirty="0">
                <a:solidFill>
                  <a:srgbClr val="FF0000"/>
                </a:solidFill>
              </a:rPr>
              <a:t>rastliny určené na pestovanie a niektoré druhy osív MUSIA BYŤ označené </a:t>
            </a:r>
            <a:r>
              <a:rPr lang="sk-SK" b="1" dirty="0" smtClean="0">
                <a:solidFill>
                  <a:srgbClr val="FF0000"/>
                </a:solidFill>
              </a:rPr>
              <a:t>RP</a:t>
            </a:r>
            <a:r>
              <a:rPr lang="sk-SK" dirty="0" smtClean="0">
                <a:solidFill>
                  <a:srgbClr val="FF0000"/>
                </a:solidFill>
              </a:rPr>
              <a:t>. </a:t>
            </a:r>
            <a:r>
              <a:rPr lang="sk-SK" dirty="0"/>
              <a:t>Z toho vyplýva povinnosť registrácie nových kategórii pestovateľov a </a:t>
            </a:r>
            <a:r>
              <a:rPr lang="sk-SK" dirty="0" err="1"/>
              <a:t>osivárskych</a:t>
            </a:r>
            <a:r>
              <a:rPr lang="sk-SK" dirty="0"/>
              <a:t> spoločností. Napríklad:</a:t>
            </a:r>
          </a:p>
          <a:p>
            <a:pPr marL="0" indent="0" algn="just">
              <a:lnSpc>
                <a:spcPct val="110000"/>
              </a:lnSpc>
              <a:buNone/>
            </a:pPr>
            <a:r>
              <a:rPr lang="sk-SK" dirty="0"/>
              <a:t>– pestovatelia trávových kobercov, byliniek, akváriových a vodných rastlín, kaktusov a pod. </a:t>
            </a:r>
          </a:p>
          <a:p>
            <a:pPr marL="0" indent="0" algn="just">
              <a:lnSpc>
                <a:spcPct val="110000"/>
              </a:lnSpc>
              <a:buNone/>
            </a:pPr>
            <a:r>
              <a:rPr lang="sk-SK" dirty="0"/>
              <a:t>– výrobcovia  a predajcovia osív, ktoré musia mať </a:t>
            </a:r>
            <a:r>
              <a:rPr lang="sk-SK" dirty="0" smtClean="0"/>
              <a:t>RP.</a:t>
            </a:r>
            <a:endParaRPr lang="sk-SK" dirty="0"/>
          </a:p>
          <a:p>
            <a:pPr marL="0" indent="0" algn="just">
              <a:buNone/>
            </a:pPr>
            <a:endParaRPr lang="sk-SK" dirty="0"/>
          </a:p>
          <a:p>
            <a:endParaRPr lang="sk-SK" dirty="0"/>
          </a:p>
          <a:p>
            <a:endParaRPr lang="sk-SK" dirty="0"/>
          </a:p>
        </p:txBody>
      </p:sp>
      <p:sp>
        <p:nvSpPr>
          <p:cNvPr id="4" name="Zástupný symbol dátumu 3"/>
          <p:cNvSpPr>
            <a:spLocks noGrp="1"/>
          </p:cNvSpPr>
          <p:nvPr>
            <p:ph type="dt" sz="half" idx="10"/>
          </p:nvPr>
        </p:nvSpPr>
        <p:spPr/>
        <p:txBody>
          <a:bodyPr/>
          <a:lstStyle/>
          <a:p>
            <a:fld id="{7536EC23-60DB-401D-BCF2-1BE24060CDA8}" type="datetime1">
              <a:rPr lang="sk-SK" smtClean="0"/>
              <a:t>3. 12. 2025</a:t>
            </a:fld>
            <a:endParaRPr lang="sk-SK" dirty="0"/>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11</a:t>
            </a:fld>
            <a:endParaRPr lang="sk-SK"/>
          </a:p>
        </p:txBody>
      </p:sp>
    </p:spTree>
    <p:extLst>
      <p:ext uri="{BB962C8B-B14F-4D97-AF65-F5344CB8AC3E}">
        <p14:creationId xmlns:p14="http://schemas.microsoft.com/office/powerpoint/2010/main" val="1936778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372704"/>
            <a:ext cx="10706100" cy="619501"/>
          </a:xfrm>
        </p:spPr>
        <p:txBody>
          <a:bodyPr>
            <a:noAutofit/>
          </a:bodyPr>
          <a:lstStyle/>
          <a:p>
            <a:pPr algn="ctr"/>
            <a:r>
              <a:rPr lang="sk-SK" sz="3200" b="1" dirty="0"/>
              <a:t>Úradný register profesionálnych prevádzkovateľov</a:t>
            </a:r>
            <a:endParaRPr lang="sk-SK" sz="3200" dirty="0"/>
          </a:p>
        </p:txBody>
      </p:sp>
      <p:sp>
        <p:nvSpPr>
          <p:cNvPr id="3" name="Zástupný symbol obsahu 2"/>
          <p:cNvSpPr>
            <a:spLocks noGrp="1"/>
          </p:cNvSpPr>
          <p:nvPr>
            <p:ph idx="1"/>
          </p:nvPr>
        </p:nvSpPr>
        <p:spPr>
          <a:xfrm>
            <a:off x="685800" y="1251313"/>
            <a:ext cx="10820400" cy="5390606"/>
          </a:xfrm>
        </p:spPr>
        <p:txBody>
          <a:bodyPr>
            <a:normAutofit lnSpcReduction="10000"/>
          </a:bodyPr>
          <a:lstStyle/>
          <a:p>
            <a:pPr marL="0" indent="0">
              <a:buNone/>
            </a:pPr>
            <a:r>
              <a:rPr lang="sk-SK" dirty="0"/>
              <a:t>c) profesionálni prevádzkovatelia </a:t>
            </a:r>
            <a:r>
              <a:rPr lang="sk-SK" b="1" dirty="0">
                <a:solidFill>
                  <a:srgbClr val="FF0000"/>
                </a:solidFill>
              </a:rPr>
              <a:t>(vývozcovia)</a:t>
            </a:r>
            <a:r>
              <a:rPr lang="sk-SK" dirty="0"/>
              <a:t>, ktorí žiadajú o vydanie </a:t>
            </a:r>
            <a:r>
              <a:rPr lang="sk-SK" b="1" dirty="0">
                <a:solidFill>
                  <a:srgbClr val="0000FF"/>
                </a:solidFill>
              </a:rPr>
              <a:t>vývozných</a:t>
            </a:r>
            <a:r>
              <a:rPr lang="sk-SK" dirty="0"/>
              <a:t>, </a:t>
            </a:r>
            <a:r>
              <a:rPr lang="sk-SK" b="1" dirty="0">
                <a:solidFill>
                  <a:srgbClr val="0000FF"/>
                </a:solidFill>
              </a:rPr>
              <a:t>reexportných</a:t>
            </a:r>
            <a:r>
              <a:rPr lang="sk-SK" dirty="0"/>
              <a:t> </a:t>
            </a:r>
            <a:r>
              <a:rPr lang="sk-SK" b="1" dirty="0">
                <a:solidFill>
                  <a:srgbClr val="0000FF"/>
                </a:solidFill>
              </a:rPr>
              <a:t>FC</a:t>
            </a:r>
            <a:r>
              <a:rPr lang="sk-SK" dirty="0"/>
              <a:t> a </a:t>
            </a:r>
            <a:r>
              <a:rPr lang="sk-SK" b="1" dirty="0">
                <a:solidFill>
                  <a:srgbClr val="0000FF"/>
                </a:solidFill>
              </a:rPr>
              <a:t>osvedčení pred vývozom;</a:t>
            </a:r>
            <a:endParaRPr lang="sk-SK" dirty="0"/>
          </a:p>
          <a:p>
            <a:pPr marL="0" indent="0">
              <a:buNone/>
            </a:pPr>
            <a:endParaRPr lang="sk-SK" dirty="0"/>
          </a:p>
          <a:p>
            <a:pPr marL="0" indent="0">
              <a:buNone/>
            </a:pPr>
            <a:r>
              <a:rPr lang="sk-SK" dirty="0"/>
              <a:t>d) profesionálni prevádzkovatelia:</a:t>
            </a:r>
          </a:p>
          <a:p>
            <a:pPr algn="just">
              <a:buFontTx/>
              <a:buChar char="-"/>
            </a:pPr>
            <a:r>
              <a:rPr lang="sk-SK" dirty="0"/>
              <a:t>ktorí sú oprávnení používať značku v súlade s ISPM 15 </a:t>
            </a:r>
            <a:r>
              <a:rPr lang="sk-SK" dirty="0">
                <a:solidFill>
                  <a:srgbClr val="C00000"/>
                </a:solidFill>
              </a:rPr>
              <a:t>(</a:t>
            </a:r>
            <a:r>
              <a:rPr lang="sk-SK" b="1" dirty="0">
                <a:solidFill>
                  <a:srgbClr val="FF0000"/>
                </a:solidFill>
              </a:rPr>
              <a:t>výrobcovia a oprava DOM, sušiarne</a:t>
            </a:r>
            <a:r>
              <a:rPr lang="sk-SK" dirty="0">
                <a:solidFill>
                  <a:srgbClr val="C00000"/>
                </a:solidFill>
              </a:rPr>
              <a:t>)</a:t>
            </a:r>
            <a:r>
              <a:rPr lang="sk-SK" dirty="0"/>
              <a:t>; </a:t>
            </a:r>
          </a:p>
          <a:p>
            <a:pPr marL="0" indent="0" algn="just">
              <a:buNone/>
            </a:pPr>
            <a:endParaRPr lang="sk-SK" dirty="0"/>
          </a:p>
          <a:p>
            <a:pPr algn="just">
              <a:buFontTx/>
              <a:buChar char="-"/>
            </a:pPr>
            <a:r>
              <a:rPr lang="sk-SK" dirty="0"/>
              <a:t>ktorí poskytujú informácie v súlade s článkom 45 alebo 55 – </a:t>
            </a:r>
            <a:r>
              <a:rPr lang="sk-SK" b="1" dirty="0">
                <a:solidFill>
                  <a:srgbClr val="FF0000"/>
                </a:solidFill>
              </a:rPr>
              <a:t>internetový predaj</a:t>
            </a:r>
            <a:r>
              <a:rPr lang="sk-SK" dirty="0"/>
              <a:t>; </a:t>
            </a:r>
          </a:p>
          <a:p>
            <a:pPr marL="0" indent="0" algn="just">
              <a:buNone/>
            </a:pPr>
            <a:endParaRPr lang="sk-SK" dirty="0"/>
          </a:p>
          <a:p>
            <a:pPr algn="just">
              <a:buFontTx/>
              <a:buChar char="-"/>
            </a:pPr>
            <a:r>
              <a:rPr lang="sk-SK" dirty="0"/>
              <a:t>ktorí uvádzajú rastliny, rastlinné produkty alebo iné predmety do hraničných zón a činnosti s tým súvisiace (článok 46) – </a:t>
            </a:r>
            <a:r>
              <a:rPr lang="sk-SK" b="1" dirty="0">
                <a:solidFill>
                  <a:srgbClr val="FF0000"/>
                </a:solidFill>
              </a:rPr>
              <a:t>obchodovanie a spracovanie v blízkosti hraníc</a:t>
            </a:r>
            <a:r>
              <a:rPr lang="sk-SK" dirty="0"/>
              <a:t>;</a:t>
            </a:r>
          </a:p>
          <a:p>
            <a:pPr marL="0" indent="0" algn="just">
              <a:buNone/>
            </a:pPr>
            <a:endParaRPr lang="sk-SK" dirty="0"/>
          </a:p>
          <a:p>
            <a:pPr marL="0" indent="0" algn="just">
              <a:buNone/>
            </a:pPr>
            <a:r>
              <a:rPr lang="sk-SK" dirty="0"/>
              <a:t>ÚKSÚP </a:t>
            </a:r>
            <a:r>
              <a:rPr lang="sk-SK" u="sng" dirty="0">
                <a:solidFill>
                  <a:srgbClr val="C00000"/>
                </a:solidFill>
              </a:rPr>
              <a:t>môže rozhodnúť o zaregistrovaní ďalších kategórií</a:t>
            </a:r>
            <a:r>
              <a:rPr lang="sk-SK" dirty="0"/>
              <a:t> pestovateľov alebo iných profesionálnych prevádzkovateľov, v prípade rizika spojeného so škodcami, ktoré predstavujú nimi pestované rastliny alebo niektorá ďalšia z ich činností.</a:t>
            </a:r>
          </a:p>
          <a:p>
            <a:pPr marL="0" indent="0" algn="just">
              <a:buNone/>
            </a:pPr>
            <a:endParaRPr lang="sk-SK" dirty="0"/>
          </a:p>
        </p:txBody>
      </p:sp>
      <p:sp>
        <p:nvSpPr>
          <p:cNvPr id="4" name="Zástupný symbol dátumu 3"/>
          <p:cNvSpPr>
            <a:spLocks noGrp="1"/>
          </p:cNvSpPr>
          <p:nvPr>
            <p:ph type="dt" sz="half" idx="10"/>
          </p:nvPr>
        </p:nvSpPr>
        <p:spPr/>
        <p:txBody>
          <a:bodyPr/>
          <a:lstStyle/>
          <a:p>
            <a:fld id="{2099FB43-217A-46CC-B189-3474FA6C6A4B}"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12</a:t>
            </a:fld>
            <a:endParaRPr lang="sk-SK"/>
          </a:p>
        </p:txBody>
      </p:sp>
    </p:spTree>
    <p:extLst>
      <p:ext uri="{BB962C8B-B14F-4D97-AF65-F5344CB8AC3E}">
        <p14:creationId xmlns:p14="http://schemas.microsoft.com/office/powerpoint/2010/main" val="1311083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2297" y="604157"/>
            <a:ext cx="10820400" cy="723860"/>
          </a:xfrm>
        </p:spPr>
        <p:txBody>
          <a:bodyPr>
            <a:noAutofit/>
          </a:bodyPr>
          <a:lstStyle/>
          <a:p>
            <a:pPr algn="ctr"/>
            <a:r>
              <a:rPr lang="sk-SK" sz="3200" b="1" dirty="0">
                <a:solidFill>
                  <a:srgbClr val="FF0000"/>
                </a:solidFill>
              </a:rPr>
              <a:t>VÝNIMKY -  kto nemusí byť zaregistrovaný </a:t>
            </a:r>
            <a:endParaRPr lang="sk-SK" sz="3200" dirty="0"/>
          </a:p>
        </p:txBody>
      </p:sp>
      <p:sp>
        <p:nvSpPr>
          <p:cNvPr id="3" name="Zástupný symbol obsahu 2"/>
          <p:cNvSpPr>
            <a:spLocks noGrp="1"/>
          </p:cNvSpPr>
          <p:nvPr>
            <p:ph idx="1"/>
          </p:nvPr>
        </p:nvSpPr>
        <p:spPr>
          <a:xfrm>
            <a:off x="457200" y="1289917"/>
            <a:ext cx="11049000" cy="5065928"/>
          </a:xfrm>
        </p:spPr>
        <p:txBody>
          <a:bodyPr>
            <a:normAutofit fontScale="92500" lnSpcReduction="10000"/>
          </a:bodyPr>
          <a:lstStyle/>
          <a:p>
            <a:pPr marL="0" indent="0" algn="just">
              <a:lnSpc>
                <a:spcPct val="160000"/>
              </a:lnSpc>
              <a:buNone/>
            </a:pPr>
            <a:r>
              <a:rPr lang="sk-SK" dirty="0"/>
              <a:t>a) dodáva výlučne a priamo konečným používateľom malé množstvá rastlín, rastlinných produktov a iných predmetov </a:t>
            </a:r>
            <a:r>
              <a:rPr lang="sk-SK" b="1" u="sng" dirty="0"/>
              <a:t>inými spôsobmi</a:t>
            </a:r>
            <a:r>
              <a:rPr lang="sk-SK" b="1" dirty="0"/>
              <a:t> </a:t>
            </a:r>
            <a:r>
              <a:rPr lang="sk-SK" dirty="0"/>
              <a:t>ako predajom prostredníctvom zmlúv uzavretých na diaľku – </a:t>
            </a:r>
            <a:r>
              <a:rPr lang="sk-SK" b="1" dirty="0">
                <a:solidFill>
                  <a:srgbClr val="0000FF"/>
                </a:solidFill>
              </a:rPr>
              <a:t>tzn. OKREM internetového predaja. </a:t>
            </a:r>
            <a:r>
              <a:rPr lang="sk-SK" dirty="0"/>
              <a:t>Napr.  malé rodinné záhradníctva, kvetinárstva, obchodné reťazce – výnimka platí iba za podmienky, že nevykonáva inú činnosť, ktorá podlieha registrácii. </a:t>
            </a:r>
          </a:p>
          <a:p>
            <a:pPr marL="0" indent="0" algn="just">
              <a:buNone/>
            </a:pPr>
            <a:endParaRPr lang="sk-SK" dirty="0"/>
          </a:p>
          <a:p>
            <a:pPr marL="0" indent="0" algn="just">
              <a:buNone/>
            </a:pPr>
            <a:r>
              <a:rPr lang="sk-SK" dirty="0"/>
              <a:t>b) dodáva výlučne a priamo konečným používateľom </a:t>
            </a:r>
            <a:r>
              <a:rPr lang="sk-SK" b="1" dirty="0">
                <a:solidFill>
                  <a:srgbClr val="FF0000"/>
                </a:solidFill>
              </a:rPr>
              <a:t>malé množstvá osív</a:t>
            </a:r>
            <a:r>
              <a:rPr lang="sk-SK" dirty="0"/>
              <a:t>, okrem osív, na ktoré sa vyžaduje rastlinolekárske osvedčenie (dovezené osivá z tretích krajín); </a:t>
            </a:r>
          </a:p>
          <a:p>
            <a:pPr marL="0" indent="0" algn="just">
              <a:buNone/>
            </a:pPr>
            <a:endParaRPr lang="sk-SK" dirty="0"/>
          </a:p>
          <a:p>
            <a:pPr marL="0" indent="0" algn="just">
              <a:buNone/>
            </a:pPr>
            <a:r>
              <a:rPr lang="sk-SK" dirty="0"/>
              <a:t>c) jeho profesionálna činnosť týkajúca sa rastlín, rastlinných produktov a iných predmetov je obmedzená </a:t>
            </a:r>
            <a:r>
              <a:rPr lang="sk-SK" b="1" dirty="0">
                <a:solidFill>
                  <a:srgbClr val="FF0000"/>
                </a:solidFill>
              </a:rPr>
              <a:t>len na ich prepravu</a:t>
            </a:r>
            <a:r>
              <a:rPr lang="sk-SK" b="1" dirty="0">
                <a:solidFill>
                  <a:srgbClr val="C00000"/>
                </a:solidFill>
              </a:rPr>
              <a:t> </a:t>
            </a:r>
            <a:r>
              <a:rPr lang="sk-SK" dirty="0"/>
              <a:t>pre iného profesionálneho prevádzkovateľa – </a:t>
            </a:r>
            <a:r>
              <a:rPr lang="sk-SK" b="1" dirty="0">
                <a:solidFill>
                  <a:srgbClr val="0000FF"/>
                </a:solidFill>
              </a:rPr>
              <a:t>PREPRAVNÉ SPOLOČNOSTI</a:t>
            </a:r>
            <a:r>
              <a:rPr lang="sk-SK" dirty="0">
                <a:solidFill>
                  <a:srgbClr val="0000FF"/>
                </a:solidFill>
              </a:rPr>
              <a:t>;</a:t>
            </a:r>
            <a:r>
              <a:rPr lang="sk-SK" dirty="0"/>
              <a:t> </a:t>
            </a:r>
          </a:p>
          <a:p>
            <a:pPr marL="0" indent="0" algn="just">
              <a:buNone/>
            </a:pPr>
            <a:endParaRPr lang="sk-SK" dirty="0"/>
          </a:p>
          <a:p>
            <a:pPr marL="0" indent="0" algn="just">
              <a:buNone/>
            </a:pPr>
            <a:r>
              <a:rPr lang="sk-SK" dirty="0"/>
              <a:t>d) jeho profesionálna činnosť sa týka výhradne prepravy predmetov všetkých druhov s použitím dreveného obalového materiálu – </a:t>
            </a:r>
            <a:r>
              <a:rPr lang="sk-SK" b="1" dirty="0">
                <a:solidFill>
                  <a:srgbClr val="0000FF"/>
                </a:solidFill>
              </a:rPr>
              <a:t>dovoz a preprava tovarov na DOM</a:t>
            </a:r>
            <a:r>
              <a:rPr lang="sk-SK" dirty="0"/>
              <a:t>. </a:t>
            </a:r>
            <a:endParaRPr lang="sk-SK" b="1" dirty="0"/>
          </a:p>
        </p:txBody>
      </p:sp>
      <p:sp>
        <p:nvSpPr>
          <p:cNvPr id="4" name="Zástupný symbol dátumu 3"/>
          <p:cNvSpPr>
            <a:spLocks noGrp="1"/>
          </p:cNvSpPr>
          <p:nvPr>
            <p:ph type="dt" sz="half" idx="10"/>
          </p:nvPr>
        </p:nvSpPr>
        <p:spPr/>
        <p:txBody>
          <a:bodyPr/>
          <a:lstStyle/>
          <a:p>
            <a:fld id="{4456BAF5-AB39-48BE-80AB-8A12271A884B}"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13</a:t>
            </a:fld>
            <a:endParaRPr lang="sk-SK"/>
          </a:p>
        </p:txBody>
      </p:sp>
    </p:spTree>
    <p:extLst>
      <p:ext uri="{BB962C8B-B14F-4D97-AF65-F5344CB8AC3E}">
        <p14:creationId xmlns:p14="http://schemas.microsoft.com/office/powerpoint/2010/main" val="1371646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5201" y="352432"/>
            <a:ext cx="10737273" cy="887782"/>
          </a:xfrm>
        </p:spPr>
        <p:txBody>
          <a:bodyPr>
            <a:normAutofit/>
          </a:bodyPr>
          <a:lstStyle/>
          <a:p>
            <a:pPr algn="ctr"/>
            <a:r>
              <a:rPr lang="sk-SK" sz="3200" b="1" dirty="0"/>
              <a:t>AKTUALIZÁCIA ÚDAJOV V REGISTRI</a:t>
            </a:r>
            <a:endParaRPr lang="sk-SK" sz="3200" dirty="0"/>
          </a:p>
        </p:txBody>
      </p:sp>
      <p:sp>
        <p:nvSpPr>
          <p:cNvPr id="3" name="Zástupný symbol obsahu 2"/>
          <p:cNvSpPr>
            <a:spLocks noGrp="1"/>
          </p:cNvSpPr>
          <p:nvPr>
            <p:ph idx="1"/>
          </p:nvPr>
        </p:nvSpPr>
        <p:spPr>
          <a:xfrm>
            <a:off x="685800" y="1157681"/>
            <a:ext cx="10820400" cy="5061005"/>
          </a:xfrm>
        </p:spPr>
        <p:txBody>
          <a:bodyPr>
            <a:normAutofit fontScale="85000" lnSpcReduction="20000"/>
          </a:bodyPr>
          <a:lstStyle/>
          <a:p>
            <a:pPr marL="0" indent="0" algn="just">
              <a:lnSpc>
                <a:spcPct val="150000"/>
              </a:lnSpc>
              <a:buNone/>
            </a:pPr>
            <a:r>
              <a:rPr lang="sk-SK" dirty="0"/>
              <a:t>Prevádzkovatelia zaregistrovaní v súlade so smernicou 2000/29/ES </a:t>
            </a:r>
            <a:r>
              <a:rPr lang="sk-SK" b="1" dirty="0">
                <a:solidFill>
                  <a:srgbClr val="FF0000"/>
                </a:solidFill>
              </a:rPr>
              <a:t>nepredkladajú</a:t>
            </a:r>
            <a:r>
              <a:rPr lang="sk-SK" dirty="0"/>
              <a:t> novú žiadosť o registráciu, ostávajú naďalej v registri. </a:t>
            </a:r>
            <a:endParaRPr lang="sk-SK" b="1" u="sng" dirty="0"/>
          </a:p>
          <a:p>
            <a:pPr marL="0" indent="0" algn="ctr">
              <a:buNone/>
            </a:pPr>
            <a:r>
              <a:rPr lang="sk-SK" sz="2600" b="1" u="sng" dirty="0">
                <a:solidFill>
                  <a:srgbClr val="0000FF"/>
                </a:solidFill>
              </a:rPr>
              <a:t>POVINNOSTI  REGISTROVANÝCH  PREVÁDZKOVATEĽOV</a:t>
            </a:r>
            <a:r>
              <a:rPr lang="sk-SK" dirty="0"/>
              <a:t>:</a:t>
            </a:r>
          </a:p>
          <a:p>
            <a:pPr marL="0" indent="0" algn="just">
              <a:lnSpc>
                <a:spcPct val="150000"/>
              </a:lnSpc>
              <a:buNone/>
            </a:pPr>
            <a:r>
              <a:rPr lang="sk-SK" sz="2600" dirty="0"/>
              <a:t>Raz ročne do </a:t>
            </a:r>
            <a:r>
              <a:rPr lang="sk-SK" sz="2600" b="1" dirty="0">
                <a:solidFill>
                  <a:srgbClr val="C00000"/>
                </a:solidFill>
              </a:rPr>
              <a:t>30. apríla</a:t>
            </a:r>
            <a:r>
              <a:rPr lang="sk-SK" sz="2600" dirty="0"/>
              <a:t> každého roku predložia aktualizáciu týkajúcu sa zmien v údajoch súvisiacich s registráciou, v tomto prípade ide o </a:t>
            </a:r>
            <a:r>
              <a:rPr lang="sk-SK" sz="2600" dirty="0">
                <a:solidFill>
                  <a:srgbClr val="0000FF"/>
                </a:solidFill>
              </a:rPr>
              <a:t>nahlasovanie aktuálnych kontaktných údajov</a:t>
            </a:r>
            <a:r>
              <a:rPr lang="sk-SK" sz="2600" dirty="0"/>
              <a:t>, ktoré treba zasielať na e-mail </a:t>
            </a:r>
            <a:r>
              <a:rPr lang="sk-SK" sz="2600" u="sng" dirty="0" smtClean="0">
                <a:hlinkClick r:id="rId2"/>
              </a:rPr>
              <a:t>klara.medvedova@uksup.sk</a:t>
            </a:r>
            <a:r>
              <a:rPr lang="sk-SK" sz="2600" dirty="0" smtClean="0"/>
              <a:t> </a:t>
            </a:r>
            <a:r>
              <a:rPr lang="sk-SK" sz="2600" dirty="0"/>
              <a:t>alebo </a:t>
            </a:r>
            <a:r>
              <a:rPr lang="sk-SK" sz="2600" dirty="0">
                <a:hlinkClick r:id="rId3"/>
              </a:rPr>
              <a:t>ochrana@uksup.sk</a:t>
            </a:r>
            <a:r>
              <a:rPr lang="sk-SK" sz="2600" dirty="0"/>
              <a:t> </a:t>
            </a:r>
          </a:p>
          <a:p>
            <a:pPr marL="0" indent="0" algn="just">
              <a:lnSpc>
                <a:spcPct val="150000"/>
              </a:lnSpc>
              <a:buNone/>
            </a:pPr>
            <a:r>
              <a:rPr lang="sk-SK" sz="2600" dirty="0"/>
              <a:t>V prípade, že nenastali žiadne zmeny v kontaktných údajoch, </a:t>
            </a:r>
            <a:r>
              <a:rPr lang="sk-SK" sz="2600" b="1" u="sng" dirty="0"/>
              <a:t>nie je nahlasovanie potrebné</a:t>
            </a:r>
            <a:r>
              <a:rPr lang="sk-SK" sz="2600" dirty="0"/>
              <a:t>. </a:t>
            </a:r>
          </a:p>
          <a:p>
            <a:pPr marL="0" lvl="1" indent="0" algn="just">
              <a:spcBef>
                <a:spcPts val="1000"/>
              </a:spcBef>
              <a:buNone/>
            </a:pPr>
            <a:r>
              <a:rPr lang="sk-SK" sz="2600" dirty="0"/>
              <a:t>Všetky ostatné zmeny sa nahlasujú žiadosťou o zmenu v registrácii priebežne počas celého roka (prevádzky, zameranie činnosti a pod.)</a:t>
            </a:r>
          </a:p>
          <a:p>
            <a:pPr marL="0" indent="0" algn="just">
              <a:lnSpc>
                <a:spcPct val="150000"/>
              </a:lnSpc>
              <a:buNone/>
            </a:pPr>
            <a:r>
              <a:rPr lang="sk-SK" sz="2600" dirty="0">
                <a:solidFill>
                  <a:srgbClr val="FF0000"/>
                </a:solidFill>
              </a:rPr>
              <a:t>V prípade zmeny </a:t>
            </a:r>
            <a:r>
              <a:rPr lang="sk-SK" sz="2600" b="1" dirty="0">
                <a:solidFill>
                  <a:srgbClr val="FF0000"/>
                </a:solidFill>
              </a:rPr>
              <a:t>mena/názvu spoločnosti a adresy</a:t>
            </a:r>
            <a:r>
              <a:rPr lang="sk-SK" sz="2600" dirty="0">
                <a:solidFill>
                  <a:srgbClr val="FF0000"/>
                </a:solidFill>
              </a:rPr>
              <a:t> je registrovaný prevádzkovateľ </a:t>
            </a:r>
            <a:r>
              <a:rPr lang="sk-SK" sz="2600" b="1" dirty="0">
                <a:solidFill>
                  <a:srgbClr val="FF0000"/>
                </a:solidFill>
              </a:rPr>
              <a:t>povinný </a:t>
            </a:r>
            <a:r>
              <a:rPr lang="sk-SK" sz="2600" dirty="0">
                <a:solidFill>
                  <a:srgbClr val="FF0000"/>
                </a:solidFill>
              </a:rPr>
              <a:t>túto zmenu nahlásiť najneskôr do 30 dní po zmene týchto údajov </a:t>
            </a:r>
            <a:r>
              <a:rPr lang="sk-SK" sz="2600" dirty="0"/>
              <a:t>(zmeny v ŽR a OR</a:t>
            </a:r>
            <a:r>
              <a:rPr lang="sk-SK" sz="2600" dirty="0" smtClean="0"/>
              <a:t>). </a:t>
            </a:r>
            <a:endParaRPr lang="sk-SK" sz="2600" dirty="0"/>
          </a:p>
          <a:p>
            <a:pPr marL="0" indent="0" algn="just">
              <a:lnSpc>
                <a:spcPct val="150000"/>
              </a:lnSpc>
              <a:buNone/>
            </a:pPr>
            <a:endParaRPr lang="sk-SK" dirty="0"/>
          </a:p>
          <a:p>
            <a:pPr marL="0" indent="0" algn="just">
              <a:lnSpc>
                <a:spcPct val="150000"/>
              </a:lnSpc>
              <a:buNone/>
            </a:pPr>
            <a:endParaRPr lang="sk-SK" dirty="0"/>
          </a:p>
          <a:p>
            <a:pPr marL="0" indent="0" algn="just">
              <a:lnSpc>
                <a:spcPct val="150000"/>
              </a:lnSpc>
              <a:buNone/>
            </a:pPr>
            <a:endParaRPr lang="sk-SK" dirty="0"/>
          </a:p>
        </p:txBody>
      </p:sp>
      <p:sp>
        <p:nvSpPr>
          <p:cNvPr id="4" name="Zástupný symbol dátumu 3"/>
          <p:cNvSpPr>
            <a:spLocks noGrp="1"/>
          </p:cNvSpPr>
          <p:nvPr>
            <p:ph type="dt" sz="half" idx="10"/>
          </p:nvPr>
        </p:nvSpPr>
        <p:spPr/>
        <p:txBody>
          <a:bodyPr/>
          <a:lstStyle/>
          <a:p>
            <a:fld id="{7781A8CD-5F9D-481C-A4EF-31108167D9FE}"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14</a:t>
            </a:fld>
            <a:endParaRPr lang="sk-SK"/>
          </a:p>
        </p:txBody>
      </p:sp>
    </p:spTree>
    <p:extLst>
      <p:ext uri="{BB962C8B-B14F-4D97-AF65-F5344CB8AC3E}">
        <p14:creationId xmlns:p14="http://schemas.microsoft.com/office/powerpoint/2010/main" val="2172887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4591" y="841374"/>
            <a:ext cx="10602817" cy="586747"/>
          </a:xfrm>
        </p:spPr>
        <p:txBody>
          <a:bodyPr>
            <a:normAutofit fontScale="90000"/>
          </a:bodyPr>
          <a:lstStyle/>
          <a:p>
            <a:pPr algn="ctr"/>
            <a:r>
              <a:rPr lang="sk-SK" dirty="0"/>
              <a:t>Žiadateľ o registráciu zasiela na </a:t>
            </a:r>
            <a:r>
              <a:rPr lang="sk-SK" b="1" dirty="0">
                <a:solidFill>
                  <a:srgbClr val="C00000"/>
                </a:solidFill>
              </a:rPr>
              <a:t>podateľňu ÚKSÚP</a:t>
            </a:r>
          </a:p>
        </p:txBody>
      </p:sp>
      <p:sp>
        <p:nvSpPr>
          <p:cNvPr id="3" name="Zástupný objekt pre obsah 2"/>
          <p:cNvSpPr>
            <a:spLocks noGrp="1"/>
          </p:cNvSpPr>
          <p:nvPr>
            <p:ph idx="1"/>
          </p:nvPr>
        </p:nvSpPr>
        <p:spPr>
          <a:xfrm>
            <a:off x="685800" y="1385570"/>
            <a:ext cx="10820400" cy="4833115"/>
          </a:xfrm>
        </p:spPr>
        <p:txBody>
          <a:bodyPr>
            <a:normAutofit fontScale="92500" lnSpcReduction="20000"/>
          </a:bodyPr>
          <a:lstStyle/>
          <a:p>
            <a:pPr marL="0" indent="0">
              <a:buNone/>
            </a:pPr>
            <a:endParaRPr lang="sk-SK" dirty="0"/>
          </a:p>
          <a:p>
            <a:pPr algn="just">
              <a:lnSpc>
                <a:spcPct val="150000"/>
              </a:lnSpc>
            </a:pPr>
            <a:r>
              <a:rPr lang="sk-SK" b="1" dirty="0"/>
              <a:t>Žiadosť o registráciu profesionálnych prevádzkovateľov s rastlinami, rastlinnými produktmi a inými predmetmi: </a:t>
            </a:r>
            <a:r>
              <a:rPr lang="sk-SK" b="1" dirty="0">
                <a:hlinkClick r:id="rId2"/>
              </a:rPr>
              <a:t>https://www.uksup.sk/oor-registracia-profesionalnych-prevadzkovatelov</a:t>
            </a:r>
            <a:r>
              <a:rPr lang="sk-SK" b="1" dirty="0"/>
              <a:t> </a:t>
            </a:r>
          </a:p>
          <a:p>
            <a:pPr algn="just">
              <a:lnSpc>
                <a:spcPct val="150000"/>
              </a:lnSpc>
            </a:pPr>
            <a:r>
              <a:rPr lang="sk-SK" dirty="0"/>
              <a:t>Výpis z evidencie nie starší ako 3 mesiace, ak ide o SHR. Zriaďovaciu listinu v prípade škôl, výskumných ústavov, botanických záhrad, pozemkových úradov a pod. </a:t>
            </a:r>
            <a:r>
              <a:rPr lang="sk-SK" dirty="0">
                <a:solidFill>
                  <a:srgbClr val="0000FF"/>
                </a:solidFill>
              </a:rPr>
              <a:t>Spoločnosti a živnostníci zapísaní v obchodných registroch výpisy </a:t>
            </a:r>
            <a:r>
              <a:rPr lang="sk-SK" b="1" u="sng" dirty="0">
                <a:solidFill>
                  <a:srgbClr val="0000FF"/>
                </a:solidFill>
              </a:rPr>
              <a:t>NEZASIELAJÚ</a:t>
            </a:r>
            <a:r>
              <a:rPr lang="sk-SK" dirty="0">
                <a:solidFill>
                  <a:srgbClr val="0000FF"/>
                </a:solidFill>
              </a:rPr>
              <a:t>. </a:t>
            </a:r>
          </a:p>
          <a:p>
            <a:pPr algn="just">
              <a:lnSpc>
                <a:spcPct val="150000"/>
              </a:lnSpc>
            </a:pPr>
            <a:r>
              <a:rPr lang="sk-SK" b="1" dirty="0"/>
              <a:t>Záznam o vykonaní kontroly A </a:t>
            </a:r>
            <a:r>
              <a:rPr lang="sk-SK" dirty="0"/>
              <a:t>– od príslušného okresného inšpektora (kontrola prevádzok, ktoré budú zaregistrované – pestovateľská plocha, škôlka, </a:t>
            </a:r>
            <a:r>
              <a:rPr lang="sk-SK" dirty="0" err="1"/>
              <a:t>matečnica</a:t>
            </a:r>
            <a:r>
              <a:rPr lang="sk-SK" dirty="0"/>
              <a:t>, skleník, fóliovník, sklad, pod.). Kontrolu spoplatňuje </a:t>
            </a:r>
            <a:r>
              <a:rPr lang="sk-SK" dirty="0" err="1"/>
              <a:t>fytoinšpektor</a:t>
            </a:r>
            <a:r>
              <a:rPr lang="sk-SK" dirty="0"/>
              <a:t>. </a:t>
            </a:r>
            <a:r>
              <a:rPr lang="sk-SK" b="1" dirty="0">
                <a:solidFill>
                  <a:srgbClr val="C00000"/>
                </a:solidFill>
              </a:rPr>
              <a:t>V prípade subjektov, ktoré nemajú prevádzky, Záznam o vykonaní kontroly A nie je potrebný – </a:t>
            </a:r>
            <a:r>
              <a:rPr lang="sk-SK" dirty="0"/>
              <a:t>napr. </a:t>
            </a:r>
            <a:r>
              <a:rPr lang="sk-SK" b="1" dirty="0"/>
              <a:t>iba obchodníci </a:t>
            </a:r>
            <a:r>
              <a:rPr lang="sk-SK" dirty="0"/>
              <a:t>alebo </a:t>
            </a:r>
            <a:r>
              <a:rPr lang="sk-SK" b="1" dirty="0"/>
              <a:t>iba predaj na diaľku </a:t>
            </a:r>
            <a:r>
              <a:rPr lang="sk-SK" dirty="0"/>
              <a:t>(objednávky telefonicky, katalóg, e-mail, e-</a:t>
            </a:r>
            <a:r>
              <a:rPr lang="sk-SK" dirty="0" err="1"/>
              <a:t>shop</a:t>
            </a:r>
            <a:r>
              <a:rPr lang="sk-SK" dirty="0"/>
              <a:t> a pod.) </a:t>
            </a:r>
          </a:p>
          <a:p>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15</a:t>
            </a:fld>
            <a:endParaRPr lang="sk-SK"/>
          </a:p>
        </p:txBody>
      </p:sp>
    </p:spTree>
    <p:extLst>
      <p:ext uri="{BB962C8B-B14F-4D97-AF65-F5344CB8AC3E}">
        <p14:creationId xmlns:p14="http://schemas.microsoft.com/office/powerpoint/2010/main" val="295559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822133" y="380359"/>
            <a:ext cx="10547733" cy="1163579"/>
          </a:xfrm>
        </p:spPr>
        <p:txBody>
          <a:bodyPr/>
          <a:lstStyle/>
          <a:p>
            <a:pPr algn="ctr"/>
            <a:r>
              <a:rPr lang="sk-SK" dirty="0"/>
              <a:t>Registrácia – dokumenty</a:t>
            </a:r>
          </a:p>
        </p:txBody>
      </p:sp>
      <p:sp>
        <p:nvSpPr>
          <p:cNvPr id="8" name="Zástupný objekt pre obsah 7"/>
          <p:cNvSpPr>
            <a:spLocks noGrp="1"/>
          </p:cNvSpPr>
          <p:nvPr>
            <p:ph idx="1"/>
          </p:nvPr>
        </p:nvSpPr>
        <p:spPr>
          <a:xfrm>
            <a:off x="685800" y="1641514"/>
            <a:ext cx="10820400" cy="4577172"/>
          </a:xfrm>
        </p:spPr>
        <p:txBody>
          <a:bodyPr/>
          <a:lstStyle/>
          <a:p>
            <a:r>
              <a:rPr lang="sk-SK" b="1" dirty="0"/>
              <a:t>Správny poplatok - € kolok v hodnote</a:t>
            </a:r>
            <a:r>
              <a:rPr lang="sk-SK" dirty="0"/>
              <a:t>:</a:t>
            </a:r>
          </a:p>
          <a:p>
            <a:pPr marL="0" indent="0">
              <a:buNone/>
            </a:pPr>
            <a:r>
              <a:rPr lang="sk-SK" dirty="0" smtClean="0"/>
              <a:t>25 </a:t>
            </a:r>
            <a:r>
              <a:rPr lang="sk-SK" dirty="0"/>
              <a:t>€ nová registrácia</a:t>
            </a:r>
          </a:p>
          <a:p>
            <a:pPr marL="0" indent="0">
              <a:buNone/>
            </a:pPr>
            <a:r>
              <a:rPr lang="sk-SK" dirty="0" smtClean="0"/>
              <a:t>12 </a:t>
            </a:r>
            <a:r>
              <a:rPr lang="sk-SK" dirty="0"/>
              <a:t>€ zmena registrácie</a:t>
            </a:r>
          </a:p>
          <a:p>
            <a:pPr marL="0" indent="0">
              <a:buNone/>
            </a:pPr>
            <a:r>
              <a:rPr lang="sk-SK" dirty="0" smtClean="0"/>
              <a:t>12 </a:t>
            </a:r>
            <a:r>
              <a:rPr lang="sk-SK" dirty="0"/>
              <a:t>€ duplikát osvedčenia o registrácii</a:t>
            </a:r>
          </a:p>
          <a:p>
            <a:pPr marL="0" indent="0">
              <a:buNone/>
            </a:pPr>
            <a:endParaRPr lang="sk-SK" dirty="0"/>
          </a:p>
          <a:p>
            <a:r>
              <a:rPr lang="sk-SK" b="1" dirty="0"/>
              <a:t>Pri dovoze a uvádzaní na trh lesného materiálu (lesné dreviny)</a:t>
            </a:r>
          </a:p>
          <a:p>
            <a:pPr marL="0" indent="0" algn="just">
              <a:lnSpc>
                <a:spcPct val="150000"/>
              </a:lnSpc>
              <a:buNone/>
            </a:pPr>
            <a:r>
              <a:rPr lang="sk-SK" dirty="0"/>
              <a:t>Žiadateľ predloží fotokópiu „</a:t>
            </a:r>
            <a:r>
              <a:rPr lang="sk-SK" i="1" dirty="0"/>
              <a:t>Osvedčenia o odbornej spôsobilosti“</a:t>
            </a:r>
            <a:r>
              <a:rPr lang="sk-SK" dirty="0"/>
              <a:t> vydané Ministerstvom pôdohospodárstva SR (</a:t>
            </a:r>
            <a:r>
              <a:rPr lang="sk-SK" b="1" dirty="0"/>
              <a:t>Zákon</a:t>
            </a:r>
            <a:r>
              <a:rPr lang="sk-SK" dirty="0"/>
              <a:t> NR SR č. 138/2010 </a:t>
            </a:r>
            <a:r>
              <a:rPr lang="sk-SK" b="1" dirty="0"/>
              <a:t>o lesnom reprodukčnom </a:t>
            </a:r>
            <a:r>
              <a:rPr lang="sk-SK" b="1" dirty="0" smtClean="0"/>
              <a:t>materiáli</a:t>
            </a:r>
            <a:r>
              <a:rPr lang="sk-SK" dirty="0" smtClean="0"/>
              <a:t>)</a:t>
            </a: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16</a:t>
            </a:fld>
            <a:endParaRPr lang="sk-SK"/>
          </a:p>
        </p:txBody>
      </p:sp>
    </p:spTree>
    <p:extLst>
      <p:ext uri="{BB962C8B-B14F-4D97-AF65-F5344CB8AC3E}">
        <p14:creationId xmlns:p14="http://schemas.microsoft.com/office/powerpoint/2010/main" val="3896438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5808" y="397830"/>
            <a:ext cx="10508673" cy="970909"/>
          </a:xfrm>
        </p:spPr>
        <p:txBody>
          <a:bodyPr>
            <a:normAutofit/>
          </a:bodyPr>
          <a:lstStyle/>
          <a:p>
            <a:pPr algn="ctr">
              <a:lnSpc>
                <a:spcPct val="150000"/>
              </a:lnSpc>
            </a:pPr>
            <a:r>
              <a:rPr lang="sk-SK" sz="3200" b="1" dirty="0"/>
              <a:t>Zmena, zrušenie, pozastavenie registrácie</a:t>
            </a:r>
            <a:endParaRPr lang="sk-SK" sz="3200" dirty="0"/>
          </a:p>
        </p:txBody>
      </p:sp>
      <p:sp>
        <p:nvSpPr>
          <p:cNvPr id="3" name="Zástupný symbol obsahu 2"/>
          <p:cNvSpPr>
            <a:spLocks noGrp="1"/>
          </p:cNvSpPr>
          <p:nvPr>
            <p:ph idx="1"/>
          </p:nvPr>
        </p:nvSpPr>
        <p:spPr>
          <a:xfrm>
            <a:off x="685800" y="1808018"/>
            <a:ext cx="10820400" cy="4410667"/>
          </a:xfrm>
        </p:spPr>
        <p:txBody>
          <a:bodyPr>
            <a:normAutofit/>
          </a:bodyPr>
          <a:lstStyle/>
          <a:p>
            <a:pPr marL="0" indent="0" algn="just">
              <a:lnSpc>
                <a:spcPct val="150000"/>
              </a:lnSpc>
              <a:buNone/>
            </a:pPr>
            <a:r>
              <a:rPr lang="sk-SK" sz="2400" dirty="0"/>
              <a:t>V prípade, že sa kontrolou zistí, že:</a:t>
            </a:r>
          </a:p>
          <a:p>
            <a:pPr marL="0" indent="0" algn="just">
              <a:lnSpc>
                <a:spcPct val="150000"/>
              </a:lnSpc>
              <a:buNone/>
            </a:pPr>
            <a:r>
              <a:rPr lang="sk-SK" sz="2400" dirty="0"/>
              <a:t>- registrovaný prevádzkovateľ už nevykonáva činnosti, na ktoré sa registroval, </a:t>
            </a:r>
          </a:p>
          <a:p>
            <a:pPr marL="0" indent="0" algn="just">
              <a:lnSpc>
                <a:spcPct val="150000"/>
              </a:lnSpc>
              <a:buNone/>
            </a:pPr>
            <a:r>
              <a:rPr lang="sk-SK" sz="2400" dirty="0"/>
              <a:t>- údaje v registri nie sú správne a aktualizované         </a:t>
            </a:r>
            <a:r>
              <a:rPr lang="sk-SK" sz="2400" dirty="0">
                <a:solidFill>
                  <a:srgbClr val="0000FF"/>
                </a:solidFill>
              </a:rPr>
              <a:t>ÚKSÚP</a:t>
            </a:r>
            <a:r>
              <a:rPr lang="sk-SK" sz="2400" dirty="0"/>
              <a:t> prevádzkovateľa požiada o </a:t>
            </a:r>
            <a:r>
              <a:rPr lang="sk-SK" sz="2400" b="1" dirty="0"/>
              <a:t>aktualizáciu údajov </a:t>
            </a:r>
            <a:r>
              <a:rPr lang="sk-SK" sz="2400" dirty="0"/>
              <a:t>a </a:t>
            </a:r>
            <a:r>
              <a:rPr lang="sk-SK" sz="2400" b="1" dirty="0"/>
              <a:t>stanoví lehotu na opravu údajov</a:t>
            </a:r>
            <a:r>
              <a:rPr lang="sk-SK" sz="2400" dirty="0"/>
              <a:t>. V prípade, že registrovaný prevádzkovateľ tieto údaje neopraví v rámci stanovenej lehoty, ÚKSÚP podľa náležitého prípadu </a:t>
            </a:r>
            <a:r>
              <a:rPr lang="sk-SK" sz="2400" b="1" dirty="0">
                <a:solidFill>
                  <a:srgbClr val="C00000"/>
                </a:solidFill>
              </a:rPr>
              <a:t>pozastaví </a:t>
            </a:r>
            <a:r>
              <a:rPr lang="sk-SK" sz="2400" dirty="0"/>
              <a:t>alebo </a:t>
            </a:r>
            <a:r>
              <a:rPr lang="sk-SK" sz="2400" b="1" dirty="0">
                <a:solidFill>
                  <a:srgbClr val="C00000"/>
                </a:solidFill>
              </a:rPr>
              <a:t>zruší registráciu </a:t>
            </a:r>
            <a:r>
              <a:rPr lang="sk-SK" sz="2400" dirty="0"/>
              <a:t>uvedeného prevádzkovateľa. </a:t>
            </a:r>
          </a:p>
          <a:p>
            <a:pPr marL="0" indent="0">
              <a:buNone/>
            </a:pPr>
            <a:endParaRPr lang="sk-SK" dirty="0"/>
          </a:p>
        </p:txBody>
      </p:sp>
      <p:sp>
        <p:nvSpPr>
          <p:cNvPr id="4" name="Zástupný symbol dátumu 3"/>
          <p:cNvSpPr>
            <a:spLocks noGrp="1"/>
          </p:cNvSpPr>
          <p:nvPr>
            <p:ph type="dt" sz="half" idx="10"/>
          </p:nvPr>
        </p:nvSpPr>
        <p:spPr/>
        <p:txBody>
          <a:bodyPr/>
          <a:lstStyle/>
          <a:p>
            <a:fld id="{4D5CF50B-CB5A-4938-9033-C6F4882FA776}"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17</a:t>
            </a:fld>
            <a:endParaRPr lang="sk-SK"/>
          </a:p>
        </p:txBody>
      </p:sp>
      <p:sp>
        <p:nvSpPr>
          <p:cNvPr id="8" name="Šípka doprava 7"/>
          <p:cNvSpPr/>
          <p:nvPr/>
        </p:nvSpPr>
        <p:spPr>
          <a:xfrm>
            <a:off x="6658815" y="3425483"/>
            <a:ext cx="571500" cy="24172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962078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8467" y="764373"/>
            <a:ext cx="10547733" cy="1293028"/>
          </a:xfrm>
        </p:spPr>
        <p:txBody>
          <a:bodyPr>
            <a:normAutofit fontScale="90000"/>
          </a:bodyPr>
          <a:lstStyle/>
          <a:p>
            <a:pPr algn="ctr"/>
            <a:r>
              <a:rPr lang="sk-SK" b="1" dirty="0"/>
              <a:t>Zrušenie registrácie profesionálneho prevádzkovateľa a zmena IČO</a:t>
            </a:r>
            <a:r>
              <a:rPr lang="sk-SK" dirty="0"/>
              <a:t/>
            </a:r>
            <a:br>
              <a:rPr lang="sk-SK" dirty="0"/>
            </a:br>
            <a:endParaRPr lang="sk-SK" dirty="0"/>
          </a:p>
        </p:txBody>
      </p:sp>
      <p:sp>
        <p:nvSpPr>
          <p:cNvPr id="3" name="Zástupný objekt pre obsah 2"/>
          <p:cNvSpPr>
            <a:spLocks noGrp="1"/>
          </p:cNvSpPr>
          <p:nvPr>
            <p:ph idx="1"/>
          </p:nvPr>
        </p:nvSpPr>
        <p:spPr/>
        <p:txBody>
          <a:bodyPr/>
          <a:lstStyle/>
          <a:p>
            <a:pPr marL="0" indent="0" algn="just">
              <a:buNone/>
            </a:pPr>
            <a:r>
              <a:rPr lang="sk-SK" dirty="0"/>
              <a:t>V prípade ukončenia zaregistrovanej činnosti je registrovaný prevádzkovateľ povinný písomne požiadať o zrušenie registrácie.</a:t>
            </a:r>
          </a:p>
          <a:p>
            <a:pPr algn="just"/>
            <a:r>
              <a:rPr lang="sk-SK" dirty="0"/>
              <a:t>Pri zrušení registrácie subjektu, ktorému bolo udelené oprávnenie na vydávanie rastlinných pasov, je oprávnenie zrušené automaticky. </a:t>
            </a:r>
          </a:p>
          <a:p>
            <a:pPr algn="just"/>
            <a:r>
              <a:rPr lang="sk-SK" dirty="0"/>
              <a:t>Zrušenie registrácie sa nespoplatňuje.</a:t>
            </a:r>
          </a:p>
          <a:p>
            <a:pPr algn="just"/>
            <a:r>
              <a:rPr lang="sk-SK" dirty="0"/>
              <a:t>V prípade </a:t>
            </a:r>
            <a:r>
              <a:rPr lang="sk-SK" b="1" u="sng" dirty="0">
                <a:solidFill>
                  <a:srgbClr val="FF0000"/>
                </a:solidFill>
              </a:rPr>
              <a:t>zmeny IČO</a:t>
            </a:r>
            <a:r>
              <a:rPr lang="sk-SK" dirty="0">
                <a:solidFill>
                  <a:srgbClr val="FF0000"/>
                </a:solidFill>
              </a:rPr>
              <a:t> </a:t>
            </a:r>
            <a:r>
              <a:rPr lang="sk-SK" dirty="0"/>
              <a:t>je potrebné registráciu zrušiť. Ak profesionálny prevádzkovateľ aj naďalej podniká v činnosti, ktorá podlieha registrácii, ale pod novým IČO,  je povinný požiadať o novú registráciu v celom rozsahu. V tomto prípade bude pridelené aj nové registračné číslo. </a:t>
            </a:r>
          </a:p>
          <a:p>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18</a:t>
            </a:fld>
            <a:endParaRPr lang="sk-SK"/>
          </a:p>
        </p:txBody>
      </p:sp>
    </p:spTree>
    <p:extLst>
      <p:ext uri="{BB962C8B-B14F-4D97-AF65-F5344CB8AC3E}">
        <p14:creationId xmlns:p14="http://schemas.microsoft.com/office/powerpoint/2010/main" val="353342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81001"/>
            <a:ext cx="10820400" cy="1099456"/>
          </a:xfrm>
        </p:spPr>
        <p:txBody>
          <a:bodyPr/>
          <a:lstStyle/>
          <a:p>
            <a:pPr algn="ctr"/>
            <a:r>
              <a:rPr lang="sk-SK" b="1" dirty="0"/>
              <a:t>RASTLINNÉ PASY - RP</a:t>
            </a:r>
          </a:p>
        </p:txBody>
      </p:sp>
      <p:sp>
        <p:nvSpPr>
          <p:cNvPr id="3" name="Zástupný objekt pre obsah 2"/>
          <p:cNvSpPr>
            <a:spLocks noGrp="1"/>
          </p:cNvSpPr>
          <p:nvPr>
            <p:ph idx="1"/>
          </p:nvPr>
        </p:nvSpPr>
        <p:spPr>
          <a:xfrm>
            <a:off x="685800" y="1480458"/>
            <a:ext cx="10820400" cy="4738228"/>
          </a:xfrm>
        </p:spPr>
        <p:txBody>
          <a:bodyPr/>
          <a:lstStyle/>
          <a:p>
            <a:pPr>
              <a:buFont typeface="Wingdings" panose="05000000000000000000" pitchFamily="2" charset="2"/>
              <a:buChar char="Ø"/>
            </a:pPr>
            <a:r>
              <a:rPr lang="sk-SK" dirty="0"/>
              <a:t> Povinnosť označovať rastliny RP</a:t>
            </a:r>
          </a:p>
          <a:p>
            <a:pPr>
              <a:buFont typeface="Wingdings" panose="05000000000000000000" pitchFamily="2" charset="2"/>
              <a:buChar char="Ø"/>
            </a:pPr>
            <a:r>
              <a:rPr lang="sk-SK" dirty="0"/>
              <a:t> Kto vydáva RP</a:t>
            </a:r>
          </a:p>
          <a:p>
            <a:pPr>
              <a:buFont typeface="Wingdings" panose="05000000000000000000" pitchFamily="2" charset="2"/>
              <a:buChar char="Ø"/>
            </a:pPr>
            <a:r>
              <a:rPr lang="sk-SK" dirty="0"/>
              <a:t> Udelenie oprávnenia vydávať RP</a:t>
            </a:r>
          </a:p>
          <a:p>
            <a:pPr>
              <a:buFont typeface="Wingdings" panose="05000000000000000000" pitchFamily="2" charset="2"/>
              <a:buChar char="Ø"/>
            </a:pPr>
            <a:r>
              <a:rPr lang="sk-SK" dirty="0"/>
              <a:t> Ktoré rastliny podliehajú pasovej povinnosti</a:t>
            </a:r>
          </a:p>
          <a:p>
            <a:pPr>
              <a:buFont typeface="Wingdings" panose="05000000000000000000" pitchFamily="2" charset="2"/>
              <a:buChar char="Ø"/>
            </a:pPr>
            <a:r>
              <a:rPr lang="sk-SK" dirty="0"/>
              <a:t> RP pre chránené zóny</a:t>
            </a:r>
          </a:p>
          <a:p>
            <a:pPr>
              <a:buFont typeface="Wingdings" panose="05000000000000000000" pitchFamily="2" charset="2"/>
              <a:buChar char="Ø"/>
            </a:pPr>
            <a:r>
              <a:rPr lang="sk-SK" dirty="0"/>
              <a:t> Ako má vyzerať RP</a:t>
            </a:r>
          </a:p>
          <a:p>
            <a:pPr>
              <a:buFont typeface="Wingdings" panose="05000000000000000000" pitchFamily="2" charset="2"/>
              <a:buChar char="Ø"/>
            </a:pPr>
            <a:r>
              <a:rPr lang="sk-SK" dirty="0"/>
              <a:t> Pripojenie RP</a:t>
            </a:r>
          </a:p>
          <a:p>
            <a:pPr>
              <a:buFont typeface="Wingdings" panose="05000000000000000000" pitchFamily="2" charset="2"/>
              <a:buChar char="Ø"/>
            </a:pPr>
            <a:r>
              <a:rPr lang="sk-SK" dirty="0"/>
              <a:t> Výnimky</a:t>
            </a:r>
          </a:p>
          <a:p>
            <a:pPr>
              <a:buFont typeface="Wingdings" panose="05000000000000000000" pitchFamily="2" charset="2"/>
              <a:buChar char="Ø"/>
            </a:pPr>
            <a:r>
              <a:rPr lang="sk-SK" dirty="0"/>
              <a:t> Kód </a:t>
            </a:r>
            <a:r>
              <a:rPr lang="sk-SK" dirty="0" err="1"/>
              <a:t>vysledovateľnosti</a:t>
            </a:r>
            <a:endParaRPr lang="sk-SK" dirty="0"/>
          </a:p>
          <a:p>
            <a:pPr>
              <a:buFont typeface="Wingdings" panose="05000000000000000000" pitchFamily="2" charset="2"/>
              <a:buChar char="Ø"/>
            </a:pPr>
            <a:r>
              <a:rPr lang="sk-SK" dirty="0"/>
              <a:t> Evidencia RP</a:t>
            </a:r>
          </a:p>
          <a:p>
            <a:pPr marL="0" indent="0">
              <a:buNone/>
            </a:pPr>
            <a:endParaRPr lang="sk-SK" dirty="0"/>
          </a:p>
          <a:p>
            <a:pPr>
              <a:buFont typeface="Wingdings" panose="05000000000000000000" pitchFamily="2" charset="2"/>
              <a:buChar char="Ø"/>
            </a:pPr>
            <a:endParaRPr lang="sk-SK" dirty="0"/>
          </a:p>
          <a:p>
            <a:pPr>
              <a:buFont typeface="Wingdings" panose="05000000000000000000" pitchFamily="2" charset="2"/>
              <a:buChar char="Ø"/>
            </a:pPr>
            <a:endParaRPr lang="sk-SK" dirty="0"/>
          </a:p>
          <a:p>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19</a:t>
            </a:fld>
            <a:endParaRPr lang="sk-SK"/>
          </a:p>
        </p:txBody>
      </p:sp>
    </p:spTree>
    <p:extLst>
      <p:ext uri="{BB962C8B-B14F-4D97-AF65-F5344CB8AC3E}">
        <p14:creationId xmlns:p14="http://schemas.microsoft.com/office/powerpoint/2010/main" val="44033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1692" y="881349"/>
            <a:ext cx="11054508" cy="5337337"/>
          </a:xfrm>
          <a:ln>
            <a:solidFill>
              <a:srgbClr val="0000FF"/>
            </a:solidFill>
          </a:ln>
        </p:spPr>
        <p:txBody>
          <a:bodyPr>
            <a:normAutofit/>
          </a:bodyPr>
          <a:lstStyle/>
          <a:p>
            <a:pPr marL="0" indent="0" algn="ctr">
              <a:buNone/>
            </a:pPr>
            <a:r>
              <a:rPr lang="sk-SK" sz="2800" dirty="0"/>
              <a:t>Ústredný kontrolný a skúšobný ústav poľnohospodársky v Bratislave</a:t>
            </a:r>
          </a:p>
          <a:p>
            <a:pPr marL="0" indent="0" algn="ctr">
              <a:buNone/>
            </a:pPr>
            <a:r>
              <a:rPr lang="sk-SK" sz="2800" b="1" dirty="0"/>
              <a:t>Sekcia poľnohospodárskych vstupov a kontroly</a:t>
            </a:r>
          </a:p>
          <a:p>
            <a:pPr marL="0" indent="0" algn="ctr">
              <a:buNone/>
            </a:pPr>
            <a:r>
              <a:rPr lang="sk-SK" sz="2800" dirty="0"/>
              <a:t>Odbor ochrany rastlín</a:t>
            </a:r>
          </a:p>
          <a:p>
            <a:pPr marL="0" indent="0" algn="ctr">
              <a:buNone/>
            </a:pPr>
            <a:r>
              <a:rPr lang="sk-SK" sz="2800" dirty="0"/>
              <a:t>Matúškova 21, 833 16  Bratislava</a:t>
            </a:r>
          </a:p>
          <a:p>
            <a:pPr marL="0" indent="0" algn="ctr">
              <a:buNone/>
            </a:pPr>
            <a:r>
              <a:rPr lang="sk-SK" sz="2800" b="1" dirty="0">
                <a:solidFill>
                  <a:srgbClr val="0000FF"/>
                </a:solidFill>
                <a:hlinkClick r:id="rId2"/>
              </a:rPr>
              <a:t>ochrana@uksup.sk</a:t>
            </a:r>
            <a:r>
              <a:rPr lang="sk-SK" sz="2800" b="1" dirty="0"/>
              <a:t> </a:t>
            </a:r>
          </a:p>
          <a:p>
            <a:pPr marL="0" indent="0" algn="ctr">
              <a:buNone/>
            </a:pPr>
            <a:endParaRPr lang="sk-SK" sz="2800" dirty="0"/>
          </a:p>
          <a:p>
            <a:pPr marL="0" indent="0" algn="ctr">
              <a:buNone/>
            </a:pPr>
            <a:r>
              <a:rPr lang="sk-SK" sz="3600" b="1" dirty="0"/>
              <a:t>Registrácia profesionálnych prevádzkovateľov</a:t>
            </a:r>
          </a:p>
          <a:p>
            <a:pPr marL="0" indent="0" algn="ctr">
              <a:buNone/>
            </a:pPr>
            <a:r>
              <a:rPr lang="sk-SK" sz="3600" b="1" dirty="0"/>
              <a:t>Udeľovanie oprávnení vydávať rastlinné pasy</a:t>
            </a:r>
          </a:p>
          <a:p>
            <a:pPr marL="0" indent="0" algn="ctr">
              <a:buNone/>
            </a:pPr>
            <a:endParaRPr lang="sk-SK" sz="2800" b="1" dirty="0"/>
          </a:p>
          <a:p>
            <a:pPr marL="0" indent="0" algn="just">
              <a:buNone/>
            </a:pPr>
            <a:r>
              <a:rPr lang="sk-SK" sz="2800" dirty="0"/>
              <a:t>Ing. Ivana Kurhajcová</a:t>
            </a:r>
            <a:endParaRPr lang="sk-SK" sz="2800" b="1" dirty="0"/>
          </a:p>
          <a:p>
            <a:pPr marL="0" indent="0">
              <a:buNone/>
            </a:pPr>
            <a:endParaRPr lang="sk-SK" dirty="0"/>
          </a:p>
        </p:txBody>
      </p:sp>
      <p:sp>
        <p:nvSpPr>
          <p:cNvPr id="4" name="Zástupný symbol dátumu 3"/>
          <p:cNvSpPr>
            <a:spLocks noGrp="1"/>
          </p:cNvSpPr>
          <p:nvPr>
            <p:ph type="dt" sz="half" idx="10"/>
          </p:nvPr>
        </p:nvSpPr>
        <p:spPr/>
        <p:txBody>
          <a:bodyPr/>
          <a:lstStyle/>
          <a:p>
            <a:fld id="{C4F47840-232F-4444-B11D-983DDDAA7ACD}" type="datetime1">
              <a:rPr lang="sk-SK" smtClean="0"/>
              <a:t>3. 12. 2025</a:t>
            </a:fld>
            <a:endParaRPr lang="sk-SK" dirty="0"/>
          </a:p>
        </p:txBody>
      </p:sp>
      <p:sp>
        <p:nvSpPr>
          <p:cNvPr id="5" name="Zástupný symbol päty 4"/>
          <p:cNvSpPr>
            <a:spLocks noGrp="1"/>
          </p:cNvSpPr>
          <p:nvPr>
            <p:ph type="ftr" sz="quarter" idx="11"/>
          </p:nvPr>
        </p:nvSpPr>
        <p:spPr/>
        <p:txBody>
          <a:bodyPr/>
          <a:lstStyle/>
          <a:p>
            <a:r>
              <a:rPr lang="sk-SK" dirty="0"/>
              <a:t>www.uksup.sk,  Ing. Ivana Kurhajcová, Sekcia </a:t>
            </a:r>
            <a:r>
              <a:rPr lang="sk-SK" dirty="0" smtClean="0"/>
              <a:t>poľnohospodárskych vstupov a kontroly, </a:t>
            </a:r>
            <a:r>
              <a:rPr lang="sk-SK" dirty="0"/>
              <a:t>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2</a:t>
            </a:fld>
            <a:endParaRPr lang="sk-SK"/>
          </a:p>
        </p:txBody>
      </p:sp>
    </p:spTree>
    <p:extLst>
      <p:ext uri="{BB962C8B-B14F-4D97-AF65-F5344CB8AC3E}">
        <p14:creationId xmlns:p14="http://schemas.microsoft.com/office/powerpoint/2010/main" val="986166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79134"/>
            <a:ext cx="10820400" cy="1116530"/>
          </a:xfrm>
        </p:spPr>
        <p:txBody>
          <a:bodyPr>
            <a:normAutofit/>
          </a:bodyPr>
          <a:lstStyle/>
          <a:p>
            <a:pPr algn="ctr"/>
            <a:r>
              <a:rPr lang="sk-SK" sz="3600" b="1" dirty="0"/>
              <a:t>Na čo slúži rastlinný pas (RP) ?</a:t>
            </a:r>
          </a:p>
        </p:txBody>
      </p:sp>
      <p:sp>
        <p:nvSpPr>
          <p:cNvPr id="3" name="Zástupný objekt pre obsah 2"/>
          <p:cNvSpPr>
            <a:spLocks noGrp="1"/>
          </p:cNvSpPr>
          <p:nvPr>
            <p:ph idx="1"/>
          </p:nvPr>
        </p:nvSpPr>
        <p:spPr>
          <a:xfrm>
            <a:off x="685800" y="1395664"/>
            <a:ext cx="10820400" cy="5120639"/>
          </a:xfrm>
        </p:spPr>
        <p:txBody>
          <a:bodyPr>
            <a:normAutofit/>
          </a:bodyPr>
          <a:lstStyle/>
          <a:p>
            <a:pPr algn="just">
              <a:buFont typeface="Wingdings" panose="05000000000000000000" pitchFamily="2" charset="2"/>
              <a:buChar char="Ø"/>
            </a:pPr>
            <a:r>
              <a:rPr lang="sk-SK" dirty="0"/>
              <a:t>RP sa používa na zabezpečenie transparentnosti a oznamovania rastlinolekárskych informácií na vnútornom trhu EÚ. RP sa vyžaduje na všetkých úrovniach od výrobcu po maloobchod. Cieľom je znížiť šírenie škodcov alebo chorôb a zabezpečiť </a:t>
            </a:r>
            <a:r>
              <a:rPr lang="sk-SK" dirty="0" err="1"/>
              <a:t>vysledovateľnosť</a:t>
            </a:r>
            <a:r>
              <a:rPr lang="sk-SK" dirty="0"/>
              <a:t> v prípade napadnutia škodcami. </a:t>
            </a:r>
          </a:p>
          <a:p>
            <a:pPr marL="0" indent="0" algn="just">
              <a:buNone/>
            </a:pPr>
            <a:endParaRPr lang="sk-SK" dirty="0"/>
          </a:p>
          <a:p>
            <a:pPr algn="just">
              <a:buFont typeface="Wingdings" panose="05000000000000000000" pitchFamily="2" charset="2"/>
              <a:buChar char="Ø"/>
            </a:pPr>
            <a:r>
              <a:rPr lang="sk-SK" dirty="0"/>
              <a:t>Nový systém zdravia rastlín prenáša časť zodpovednosti na samotných profesionálnych prevádzkovateľov (výrobcov, obchodníkov). Profesionálny prevádzkovateľ vykonáva dôkladnú kontrolu rastlín za účelom zistenia prítomnosti kontrolovaných škodcov.  Ak sú splnené všetky požiadavky, vydá RP, ktorý priloží k obchodnej jednotke. Tieto vnútropodnikové kontroly je  prevádzkovateľ povinný zdokumentovať.</a:t>
            </a:r>
          </a:p>
          <a:p>
            <a:pPr marL="0" indent="0" algn="just">
              <a:buNone/>
            </a:pPr>
            <a:endParaRPr lang="sk-SK" dirty="0"/>
          </a:p>
          <a:p>
            <a:pPr algn="just">
              <a:buFont typeface="Wingdings" panose="05000000000000000000" pitchFamily="2" charset="2"/>
              <a:buChar char="Ø"/>
            </a:pPr>
            <a:r>
              <a:rPr lang="sk-SK" dirty="0"/>
              <a:t>ÚKSÚP vykonáva pravidelnú kontrolu dodržiavania požiadaviek u profesionálnych prevádzkovateľov.</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20</a:t>
            </a:fld>
            <a:endParaRPr lang="sk-SK"/>
          </a:p>
        </p:txBody>
      </p:sp>
    </p:spTree>
    <p:extLst>
      <p:ext uri="{BB962C8B-B14F-4D97-AF65-F5344CB8AC3E}">
        <p14:creationId xmlns:p14="http://schemas.microsoft.com/office/powerpoint/2010/main" val="1598125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61750"/>
            <a:ext cx="10820400" cy="891172"/>
          </a:xfrm>
        </p:spPr>
        <p:txBody>
          <a:bodyPr>
            <a:normAutofit/>
          </a:bodyPr>
          <a:lstStyle/>
          <a:p>
            <a:pPr algn="ctr"/>
            <a:r>
              <a:rPr lang="sk-SK" sz="3600" b="1" dirty="0"/>
              <a:t>S čím je potrebné počítať ?</a:t>
            </a:r>
          </a:p>
        </p:txBody>
      </p:sp>
      <p:sp>
        <p:nvSpPr>
          <p:cNvPr id="3" name="Zástupný objekt pre obsah 2"/>
          <p:cNvSpPr>
            <a:spLocks noGrp="1"/>
          </p:cNvSpPr>
          <p:nvPr>
            <p:ph idx="1"/>
          </p:nvPr>
        </p:nvSpPr>
        <p:spPr>
          <a:xfrm>
            <a:off x="685800" y="1252922"/>
            <a:ext cx="10820400" cy="4965764"/>
          </a:xfrm>
        </p:spPr>
        <p:txBody>
          <a:bodyPr>
            <a:normAutofit lnSpcReduction="10000"/>
          </a:bodyPr>
          <a:lstStyle/>
          <a:p>
            <a:pPr algn="just">
              <a:buFont typeface="Wingdings" panose="05000000000000000000" pitchFamily="2" charset="2"/>
              <a:buChar char="Ø"/>
            </a:pPr>
            <a:r>
              <a:rPr lang="sk-SK" dirty="0"/>
              <a:t> </a:t>
            </a:r>
            <a:r>
              <a:rPr lang="sk-SK" u="sng" dirty="0"/>
              <a:t>výrobcovia/obchodníci/profesionálni prevádzkovatelia</a:t>
            </a:r>
            <a:r>
              <a:rPr lang="sk-SK" dirty="0"/>
              <a:t> sa musia prispôsobiť nastaveným pravidlám, ktoré sú jednotné a záväzné v rámci celej EÚ</a:t>
            </a:r>
          </a:p>
          <a:p>
            <a:pPr algn="just">
              <a:buFont typeface="Wingdings" panose="05000000000000000000" pitchFamily="2" charset="2"/>
              <a:buChar char="Ø"/>
            </a:pPr>
            <a:endParaRPr lang="sk-SK" dirty="0"/>
          </a:p>
          <a:p>
            <a:pPr algn="just">
              <a:buFont typeface="Wingdings" panose="05000000000000000000" pitchFamily="2" charset="2"/>
              <a:buChar char="Ø"/>
            </a:pPr>
            <a:r>
              <a:rPr lang="sk-SK" dirty="0"/>
              <a:t> vyššie prevádzkové náklady – na označovanie rastlín (označovanie, tlač,  pripevňovanie alebo lepenie etikiet na črepníky, obaly, balenia, zväzky... )</a:t>
            </a:r>
          </a:p>
          <a:p>
            <a:pPr algn="just">
              <a:buFont typeface="Wingdings" panose="05000000000000000000" pitchFamily="2" charset="2"/>
              <a:buChar char="Ø"/>
            </a:pPr>
            <a:endParaRPr lang="sk-SK" dirty="0"/>
          </a:p>
          <a:p>
            <a:pPr algn="just">
              <a:buFont typeface="Wingdings" panose="05000000000000000000" pitchFamily="2" charset="2"/>
              <a:buChar char="Ø"/>
            </a:pPr>
            <a:r>
              <a:rPr lang="sk-SK" dirty="0"/>
              <a:t> zodpovednosť oprávneného prevádzkovateľa pri vydaní, evidencii RP a zabezpečení </a:t>
            </a:r>
            <a:r>
              <a:rPr lang="sk-SK" dirty="0" err="1"/>
              <a:t>vysledovateľnosti</a:t>
            </a:r>
            <a:r>
              <a:rPr lang="sk-SK" dirty="0"/>
              <a:t> </a:t>
            </a:r>
          </a:p>
          <a:p>
            <a:pPr algn="just">
              <a:buFont typeface="Wingdings" panose="05000000000000000000" pitchFamily="2" charset="2"/>
              <a:buChar char="Ø"/>
            </a:pPr>
            <a:endParaRPr lang="sk-SK" dirty="0"/>
          </a:p>
          <a:p>
            <a:pPr algn="just">
              <a:buFont typeface="Wingdings" panose="05000000000000000000" pitchFamily="2" charset="2"/>
              <a:buChar char="Ø"/>
            </a:pPr>
            <a:r>
              <a:rPr lang="sk-SK" dirty="0"/>
              <a:t> obchodník/predajca môže od výrobcu požadovať označovanie jednotlivých rastlín, nie len balení. Táto požiadavka je opodstatnená hlavne v prípade, že obchodník/predajca rastliny predáva ďalším právnym subjektom alebo predáva na základe zmluvy uzatvorenej na diaľku. Výhodou pre obchodníka/predajcu je, že nemusí rastliny označovať vlastným RP a nemusí viesť evidenciu vydaných RP. </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21</a:t>
            </a:fld>
            <a:endParaRPr lang="sk-SK"/>
          </a:p>
        </p:txBody>
      </p:sp>
    </p:spTree>
    <p:extLst>
      <p:ext uri="{BB962C8B-B14F-4D97-AF65-F5344CB8AC3E}">
        <p14:creationId xmlns:p14="http://schemas.microsoft.com/office/powerpoint/2010/main" val="3040870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764373"/>
            <a:ext cx="10820400" cy="573539"/>
          </a:xfrm>
        </p:spPr>
        <p:txBody>
          <a:bodyPr>
            <a:normAutofit fontScale="90000"/>
          </a:bodyPr>
          <a:lstStyle/>
          <a:p>
            <a:pPr algn="ctr"/>
            <a:r>
              <a:rPr lang="sk-SK" sz="3200" b="1" dirty="0"/>
              <a:t>Oprávnenie profesionálnych</a:t>
            </a:r>
            <a:br>
              <a:rPr lang="sk-SK" sz="3200" b="1" dirty="0"/>
            </a:br>
            <a:r>
              <a:rPr lang="sk-SK" sz="3200" b="1" dirty="0"/>
              <a:t>prevádzkovateľov vydávať rastlinné pasy</a:t>
            </a:r>
            <a:br>
              <a:rPr lang="sk-SK" sz="3200" b="1" dirty="0"/>
            </a:br>
            <a:endParaRPr lang="sk-SK" sz="3200" dirty="0"/>
          </a:p>
        </p:txBody>
      </p:sp>
      <p:sp>
        <p:nvSpPr>
          <p:cNvPr id="3" name="Zástupný symbol obsahu 2"/>
          <p:cNvSpPr>
            <a:spLocks noGrp="1"/>
          </p:cNvSpPr>
          <p:nvPr>
            <p:ph idx="1"/>
          </p:nvPr>
        </p:nvSpPr>
        <p:spPr>
          <a:xfrm>
            <a:off x="481263" y="1511166"/>
            <a:ext cx="11024937" cy="4707520"/>
          </a:xfrm>
        </p:spPr>
        <p:txBody>
          <a:bodyPr>
            <a:normAutofit lnSpcReduction="10000"/>
          </a:bodyPr>
          <a:lstStyle/>
          <a:p>
            <a:pPr marL="0" indent="0" algn="just">
              <a:buNone/>
            </a:pPr>
            <a:r>
              <a:rPr lang="sk-SK" dirty="0"/>
              <a:t>Vydávať RP môže iba </a:t>
            </a:r>
            <a:r>
              <a:rPr lang="sk-SK" b="1" dirty="0">
                <a:solidFill>
                  <a:srgbClr val="FF0000"/>
                </a:solidFill>
              </a:rPr>
              <a:t>OPRÁVNENÝ PREVÁDZKOVATEĽ</a:t>
            </a:r>
            <a:r>
              <a:rPr lang="sk-SK" dirty="0"/>
              <a:t>, to znamená registrovaný </a:t>
            </a:r>
            <a:r>
              <a:rPr lang="sk-SK" sz="2000" dirty="0"/>
              <a:t>prevádzkovateľ, </a:t>
            </a:r>
            <a:r>
              <a:rPr lang="en-US" sz="2000" dirty="0" err="1"/>
              <a:t>ktorému</a:t>
            </a:r>
            <a:r>
              <a:rPr lang="en-US" sz="2000" dirty="0"/>
              <a:t> bolo </a:t>
            </a:r>
            <a:r>
              <a:rPr lang="en-US" sz="2000" dirty="0" err="1"/>
              <a:t>udelené</a:t>
            </a:r>
            <a:r>
              <a:rPr lang="en-US" sz="2000" dirty="0"/>
              <a:t> </a:t>
            </a:r>
            <a:r>
              <a:rPr lang="en-US" sz="2000" dirty="0" err="1"/>
              <a:t>oprávnenie</a:t>
            </a:r>
            <a:r>
              <a:rPr lang="en-US" sz="2000" dirty="0"/>
              <a:t> </a:t>
            </a:r>
            <a:r>
              <a:rPr lang="en-US" sz="2000" dirty="0" err="1"/>
              <a:t>na</a:t>
            </a:r>
            <a:r>
              <a:rPr lang="en-US" sz="2000" dirty="0"/>
              <a:t> </a:t>
            </a:r>
            <a:r>
              <a:rPr lang="en-US" sz="2000" dirty="0" err="1"/>
              <a:t>vydávanie</a:t>
            </a:r>
            <a:r>
              <a:rPr lang="en-US" sz="2000" dirty="0"/>
              <a:t> RP</a:t>
            </a:r>
            <a:r>
              <a:rPr lang="sk-SK" sz="2000" dirty="0"/>
              <a:t>.</a:t>
            </a:r>
          </a:p>
          <a:p>
            <a:pPr marL="0" indent="0" algn="just">
              <a:buNone/>
            </a:pPr>
            <a:endParaRPr lang="sk-SK" u="sng" dirty="0">
              <a:solidFill>
                <a:srgbClr val="0000FF"/>
              </a:solidFill>
            </a:endParaRPr>
          </a:p>
          <a:p>
            <a:pPr marL="0" indent="0" algn="just">
              <a:buNone/>
            </a:pPr>
            <a:r>
              <a:rPr lang="sk-SK" u="sng" dirty="0">
                <a:solidFill>
                  <a:srgbClr val="0000FF"/>
                </a:solidFill>
              </a:rPr>
              <a:t>ÚKSÚP udelí profesionálnemu prevádzkovateľovi oprávnenie vydávať rastlinné pasy pre</a:t>
            </a:r>
            <a:r>
              <a:rPr lang="sk-SK" dirty="0"/>
              <a:t>:</a:t>
            </a:r>
          </a:p>
          <a:p>
            <a:pPr algn="just">
              <a:buFontTx/>
              <a:buChar char="-"/>
            </a:pPr>
            <a:r>
              <a:rPr lang="sk-SK" dirty="0"/>
              <a:t>konkrétne čeľade, rody alebo druhy,</a:t>
            </a:r>
          </a:p>
          <a:p>
            <a:pPr algn="just">
              <a:buFontTx/>
              <a:buChar char="-"/>
            </a:pPr>
            <a:r>
              <a:rPr lang="sk-SK" dirty="0"/>
              <a:t>typy komodít rastlín, rastlinných produktov a iných predmetov,</a:t>
            </a:r>
          </a:p>
          <a:p>
            <a:pPr marL="0" indent="0" algn="just">
              <a:buNone/>
            </a:pPr>
            <a:endParaRPr lang="sk-SK" dirty="0"/>
          </a:p>
          <a:p>
            <a:pPr marL="0" indent="0" algn="just">
              <a:buNone/>
            </a:pPr>
            <a:r>
              <a:rPr lang="sk-SK" dirty="0">
                <a:solidFill>
                  <a:srgbClr val="0000FF"/>
                </a:solidFill>
              </a:rPr>
              <a:t>ak profesionálny prevádzkovateľ spĺňa obe tieto podmienky</a:t>
            </a:r>
            <a:r>
              <a:rPr lang="sk-SK" dirty="0"/>
              <a:t>:</a:t>
            </a:r>
          </a:p>
          <a:p>
            <a:pPr marL="0" indent="0" algn="just">
              <a:buNone/>
            </a:pPr>
            <a:r>
              <a:rPr lang="sk-SK" dirty="0"/>
              <a:t>a) má potrebné vedomosti týkajúce sa škodlivých organizmov, vrátane ich kontroly,</a:t>
            </a:r>
          </a:p>
          <a:p>
            <a:pPr marL="0" indent="0" algn="just">
              <a:buNone/>
            </a:pPr>
            <a:r>
              <a:rPr lang="sk-SK" dirty="0"/>
              <a:t>b) má zavedené systémy a postupy, ktoré mu umožňujú plniť si povinnosti týkajúce sa </a:t>
            </a:r>
            <a:r>
              <a:rPr lang="sk-SK" dirty="0" err="1"/>
              <a:t>vysledovateľnosti</a:t>
            </a:r>
            <a:r>
              <a:rPr lang="sk-SK" dirty="0"/>
              <a:t>.</a:t>
            </a:r>
          </a:p>
          <a:p>
            <a:pPr marL="0" indent="0" algn="just">
              <a:buNone/>
            </a:pPr>
            <a:r>
              <a:rPr lang="sk-SK" dirty="0"/>
              <a:t>RP sa môže vydať len pre rastliny, rastlinné produkty a iné predmety, ktorých dôkladné preskúmanie preukázalo, že sú splnené zásadné požiadavky na rastlinné pasy.</a:t>
            </a:r>
          </a:p>
        </p:txBody>
      </p:sp>
      <p:sp>
        <p:nvSpPr>
          <p:cNvPr id="4" name="Zástupný symbol dátumu 3"/>
          <p:cNvSpPr>
            <a:spLocks noGrp="1"/>
          </p:cNvSpPr>
          <p:nvPr>
            <p:ph type="dt" sz="half" idx="10"/>
          </p:nvPr>
        </p:nvSpPr>
        <p:spPr/>
        <p:txBody>
          <a:bodyPr/>
          <a:lstStyle/>
          <a:p>
            <a:fld id="{4FBA09ED-099E-4EB9-9D2D-4C7D37E3EB4A}" type="datetime1">
              <a:rPr lang="sk-SK" smtClean="0"/>
              <a:t>3. 12. 2025</a:t>
            </a:fld>
            <a:endParaRPr lang="sk-SK" dirty="0"/>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22</a:t>
            </a:fld>
            <a:endParaRPr lang="sk-SK"/>
          </a:p>
        </p:txBody>
      </p:sp>
    </p:spTree>
    <p:extLst>
      <p:ext uri="{BB962C8B-B14F-4D97-AF65-F5344CB8AC3E}">
        <p14:creationId xmlns:p14="http://schemas.microsoft.com/office/powerpoint/2010/main" val="703538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9531" y="600075"/>
            <a:ext cx="10356669" cy="627003"/>
          </a:xfrm>
        </p:spPr>
        <p:txBody>
          <a:bodyPr>
            <a:normAutofit/>
          </a:bodyPr>
          <a:lstStyle/>
          <a:p>
            <a:pPr algn="ctr"/>
            <a:r>
              <a:rPr lang="sk-SK" sz="2800" b="1" dirty="0"/>
              <a:t>Kto má žiadať o udelenie oprávnenia vydávať </a:t>
            </a:r>
            <a:r>
              <a:rPr lang="sk-SK" sz="2800" b="1" dirty="0" smtClean="0"/>
              <a:t>RP</a:t>
            </a:r>
            <a:endParaRPr lang="sk-SK" sz="2800" b="1" dirty="0"/>
          </a:p>
        </p:txBody>
      </p:sp>
      <p:graphicFrame>
        <p:nvGraphicFramePr>
          <p:cNvPr id="7" name="Zástupný objekt pre obsah 6"/>
          <p:cNvGraphicFramePr>
            <a:graphicFrameLocks noGrp="1"/>
          </p:cNvGraphicFramePr>
          <p:nvPr>
            <p:ph idx="1"/>
            <p:extLst>
              <p:ext uri="{D42A27DB-BD31-4B8C-83A1-F6EECF244321}">
                <p14:modId xmlns:p14="http://schemas.microsoft.com/office/powerpoint/2010/main" val="4193563781"/>
              </p:ext>
            </p:extLst>
          </p:nvPr>
        </p:nvGraphicFramePr>
        <p:xfrm>
          <a:off x="333375" y="1373100"/>
          <a:ext cx="11553825" cy="5036307"/>
        </p:xfrm>
        <a:graphic>
          <a:graphicData uri="http://schemas.openxmlformats.org/drawingml/2006/table">
            <a:tbl>
              <a:tblPr firstRow="1" firstCol="1" bandRow="1">
                <a:tableStyleId>{5C22544A-7EE6-4342-B048-85BDC9FD1C3A}</a:tableStyleId>
              </a:tblPr>
              <a:tblGrid>
                <a:gridCol w="4023729">
                  <a:extLst>
                    <a:ext uri="{9D8B030D-6E8A-4147-A177-3AD203B41FA5}">
                      <a16:colId xmlns:a16="http://schemas.microsoft.com/office/drawing/2014/main" val="347663660"/>
                    </a:ext>
                  </a:extLst>
                </a:gridCol>
                <a:gridCol w="1882524">
                  <a:extLst>
                    <a:ext uri="{9D8B030D-6E8A-4147-A177-3AD203B41FA5}">
                      <a16:colId xmlns:a16="http://schemas.microsoft.com/office/drawing/2014/main" val="2363525679"/>
                    </a:ext>
                  </a:extLst>
                </a:gridCol>
                <a:gridCol w="1882524">
                  <a:extLst>
                    <a:ext uri="{9D8B030D-6E8A-4147-A177-3AD203B41FA5}">
                      <a16:colId xmlns:a16="http://schemas.microsoft.com/office/drawing/2014/main" val="2676161292"/>
                    </a:ext>
                  </a:extLst>
                </a:gridCol>
                <a:gridCol w="1882524">
                  <a:extLst>
                    <a:ext uri="{9D8B030D-6E8A-4147-A177-3AD203B41FA5}">
                      <a16:colId xmlns:a16="http://schemas.microsoft.com/office/drawing/2014/main" val="137837449"/>
                    </a:ext>
                  </a:extLst>
                </a:gridCol>
                <a:gridCol w="1882524">
                  <a:extLst>
                    <a:ext uri="{9D8B030D-6E8A-4147-A177-3AD203B41FA5}">
                      <a16:colId xmlns:a16="http://schemas.microsoft.com/office/drawing/2014/main" val="2519886582"/>
                    </a:ext>
                  </a:extLst>
                </a:gridCol>
              </a:tblGrid>
              <a:tr h="968766">
                <a:tc>
                  <a:txBody>
                    <a:bodyPr/>
                    <a:lstStyle/>
                    <a:p>
                      <a:pPr algn="ctr">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Typ subjektu/príklady</a:t>
                      </a:r>
                      <a:endParaRPr lang="sk-SK"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C5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1800" dirty="0">
                          <a:solidFill>
                            <a:schemeClr val="bg1"/>
                          </a:solidFill>
                          <a:effectLst/>
                          <a:latin typeface="Times New Roman" panose="02020603050405020304" pitchFamily="18" charset="0"/>
                          <a:cs typeface="Times New Roman" panose="02020603050405020304" pitchFamily="18" charset="0"/>
                        </a:rPr>
                        <a:t>Kontrola</a:t>
                      </a:r>
                      <a:r>
                        <a:rPr lang="sk-SK" sz="1800" baseline="0" dirty="0">
                          <a:solidFill>
                            <a:schemeClr val="bg1"/>
                          </a:solidFill>
                          <a:effectLst/>
                          <a:latin typeface="Times New Roman" panose="02020603050405020304" pitchFamily="18" charset="0"/>
                          <a:cs typeface="Times New Roman" panose="02020603050405020304" pitchFamily="18" charset="0"/>
                        </a:rPr>
                        <a:t> </a:t>
                      </a:r>
                      <a:r>
                        <a:rPr lang="sk-SK" sz="1800" dirty="0">
                          <a:solidFill>
                            <a:schemeClr val="bg1"/>
                          </a:solidFill>
                          <a:effectLst/>
                          <a:latin typeface="Times New Roman" panose="02020603050405020304" pitchFamily="18" charset="0"/>
                          <a:cs typeface="Times New Roman" panose="02020603050405020304" pitchFamily="18" charset="0"/>
                        </a:rPr>
                        <a:t>pred registráciou </a:t>
                      </a:r>
                      <a:r>
                        <a:rPr lang="sk-SK" sz="1800" dirty="0" err="1">
                          <a:solidFill>
                            <a:schemeClr val="bg1"/>
                          </a:solidFill>
                          <a:effectLst/>
                          <a:latin typeface="Times New Roman" panose="02020603050405020304" pitchFamily="18" charset="0"/>
                          <a:cs typeface="Times New Roman" panose="02020603050405020304" pitchFamily="18" charset="0"/>
                        </a:rPr>
                        <a:t>fytoinšpektorom</a:t>
                      </a:r>
                      <a:endParaRPr lang="sk-SK"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C5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1800" dirty="0">
                          <a:solidFill>
                            <a:schemeClr val="bg1"/>
                          </a:solidFill>
                          <a:effectLst/>
                          <a:latin typeface="Times New Roman" panose="02020603050405020304" pitchFamily="18" charset="0"/>
                          <a:cs typeface="Times New Roman" panose="02020603050405020304" pitchFamily="18" charset="0"/>
                        </a:rPr>
                        <a:t>Registrácia</a:t>
                      </a:r>
                      <a:endParaRPr lang="sk-SK"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C5E5"/>
                    </a:solidFill>
                  </a:tcPr>
                </a:tc>
                <a:tc>
                  <a:txBody>
                    <a:bodyPr/>
                    <a:lstStyle/>
                    <a:p>
                      <a:pPr algn="ctr">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Oprávnenie na vydávanie </a:t>
                      </a:r>
                    </a:p>
                    <a:p>
                      <a:pPr algn="ctr">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RP</a:t>
                      </a:r>
                      <a:endParaRPr lang="sk-SK"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C5E5"/>
                    </a:solidFill>
                  </a:tcPr>
                </a:tc>
                <a:tc>
                  <a:txBody>
                    <a:bodyPr/>
                    <a:lstStyle/>
                    <a:p>
                      <a:pPr algn="ctr">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Plánovaná kontrola ÚKSÚP/min. </a:t>
                      </a:r>
                      <a:r>
                        <a:rPr lang="sk-SK" sz="1800" dirty="0" smtClean="0">
                          <a:solidFill>
                            <a:schemeClr val="bg1"/>
                          </a:solidFill>
                          <a:effectLst/>
                          <a:latin typeface="Times New Roman" panose="02020603050405020304" pitchFamily="18" charset="0"/>
                          <a:cs typeface="Times New Roman" panose="02020603050405020304" pitchFamily="18" charset="0"/>
                        </a:rPr>
                        <a:t>1x/rok  </a:t>
                      </a:r>
                      <a:endParaRPr lang="sk-SK"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C5E5"/>
                    </a:solidFill>
                  </a:tcPr>
                </a:tc>
                <a:extLst>
                  <a:ext uri="{0D108BD9-81ED-4DB2-BD59-A6C34878D82A}">
                    <a16:rowId xmlns:a16="http://schemas.microsoft.com/office/drawing/2014/main" val="553758531"/>
                  </a:ext>
                </a:extLst>
              </a:tr>
              <a:tr h="376742">
                <a:tc>
                  <a:txBody>
                    <a:bodyPr/>
                    <a:lstStyle/>
                    <a:p>
                      <a:pPr algn="ctr">
                        <a:spcAft>
                          <a:spcPts val="0"/>
                        </a:spcAft>
                      </a:pPr>
                      <a:r>
                        <a:rPr lang="sk-SK" sz="1600" b="1" kern="1200" dirty="0">
                          <a:solidFill>
                            <a:schemeClr val="bg1"/>
                          </a:solidFill>
                          <a:effectLst/>
                          <a:latin typeface="Times New Roman" panose="02020603050405020304" pitchFamily="18" charset="0"/>
                          <a:ea typeface="+mn-ea"/>
                          <a:cs typeface="Times New Roman" panose="02020603050405020304" pitchFamily="18" charset="0"/>
                        </a:rPr>
                        <a:t>Výrobca (pestovateľ), škôlka</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Áno</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Áno</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Áno</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Áno</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1512351"/>
                  </a:ext>
                </a:extLst>
              </a:tr>
              <a:tr h="565114">
                <a:tc>
                  <a:txBody>
                    <a:bodyPr/>
                    <a:lstStyle/>
                    <a:p>
                      <a:pPr algn="ctr">
                        <a:spcAft>
                          <a:spcPts val="0"/>
                        </a:spcAft>
                      </a:pPr>
                      <a:r>
                        <a:rPr lang="sk-SK" sz="1600" dirty="0">
                          <a:solidFill>
                            <a:schemeClr val="bg1"/>
                          </a:solidFill>
                          <a:effectLst/>
                          <a:latin typeface="Times New Roman" panose="02020603050405020304" pitchFamily="18" charset="0"/>
                          <a:cs typeface="Times New Roman" panose="02020603050405020304" pitchFamily="18" charset="0"/>
                        </a:rPr>
                        <a:t>Distribútor/obchodník, ktorý má sklad, predajňu a predáva aj cez internet</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04114185"/>
                  </a:ext>
                </a:extLst>
              </a:tr>
              <a:tr h="376742">
                <a:tc>
                  <a:txBody>
                    <a:bodyPr/>
                    <a:lstStyle/>
                    <a:p>
                      <a:pPr algn="ctr">
                        <a:spcAft>
                          <a:spcPts val="0"/>
                        </a:spcAft>
                      </a:pPr>
                      <a:r>
                        <a:rPr lang="sk-SK" sz="1600" dirty="0">
                          <a:solidFill>
                            <a:schemeClr val="bg1"/>
                          </a:solidFill>
                          <a:effectLst/>
                          <a:latin typeface="Times New Roman" panose="02020603050405020304" pitchFamily="18" charset="0"/>
                          <a:cs typeface="Times New Roman" panose="02020603050405020304" pitchFamily="18" charset="0"/>
                        </a:rPr>
                        <a:t>Distribútor/obchodník, ktorý má sklad/predajňu</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Podľa potreby</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Podľa potreby</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0254313"/>
                  </a:ext>
                </a:extLst>
              </a:tr>
              <a:tr h="376742">
                <a:tc>
                  <a:txBody>
                    <a:bodyPr/>
                    <a:lstStyle/>
                    <a:p>
                      <a:pPr algn="ctr">
                        <a:spcAft>
                          <a:spcPts val="0"/>
                        </a:spcAft>
                      </a:pPr>
                      <a:r>
                        <a:rPr lang="sk-SK" sz="1600" dirty="0">
                          <a:solidFill>
                            <a:schemeClr val="bg1"/>
                          </a:solidFill>
                          <a:effectLst/>
                          <a:latin typeface="Times New Roman" panose="02020603050405020304" pitchFamily="18" charset="0"/>
                          <a:cs typeface="Times New Roman" panose="02020603050405020304" pitchFamily="18" charset="0"/>
                        </a:rPr>
                        <a:t>Distribútor/obchodník bez skladu (vybavuje iba doklady)</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Nie</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Nie</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Nie</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70119906"/>
                  </a:ext>
                </a:extLst>
              </a:tr>
              <a:tr h="376742">
                <a:tc>
                  <a:txBody>
                    <a:bodyPr/>
                    <a:lstStyle/>
                    <a:p>
                      <a:pPr algn="ctr">
                        <a:spcAft>
                          <a:spcPts val="0"/>
                        </a:spcAft>
                      </a:pPr>
                      <a:r>
                        <a:rPr lang="sk-SK" sz="1600" dirty="0">
                          <a:solidFill>
                            <a:schemeClr val="bg1"/>
                          </a:solidFill>
                          <a:effectLst/>
                          <a:latin typeface="Times New Roman" panose="02020603050405020304" pitchFamily="18" charset="0"/>
                          <a:cs typeface="Times New Roman" panose="02020603050405020304" pitchFamily="18" charset="0"/>
                        </a:rPr>
                        <a:t>Internetový obchod</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Nie</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6600"/>
                  </a:ext>
                </a:extLst>
              </a:tr>
              <a:tr h="479549">
                <a:tc>
                  <a:txBody>
                    <a:bodyPr/>
                    <a:lstStyle/>
                    <a:p>
                      <a:pPr algn="ctr">
                        <a:spcAft>
                          <a:spcPts val="0"/>
                        </a:spcAft>
                      </a:pPr>
                      <a:r>
                        <a:rPr lang="sk-SK" sz="1600" b="1" kern="1200" dirty="0">
                          <a:solidFill>
                            <a:schemeClr val="bg1"/>
                          </a:solidFill>
                          <a:effectLst/>
                          <a:latin typeface="Times New Roman" panose="02020603050405020304" pitchFamily="18" charset="0"/>
                          <a:ea typeface="+mn-ea"/>
                          <a:cs typeface="Times New Roman" panose="02020603050405020304" pitchFamily="18" charset="0"/>
                        </a:rPr>
                        <a:t>Predajňa priamo konečnému používateľovi a aj cez internet</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Nie</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Áno</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Áno</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Áno</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58766983"/>
                  </a:ext>
                </a:extLst>
              </a:tr>
              <a:tr h="485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1600" b="1" kern="1200" dirty="0">
                          <a:solidFill>
                            <a:schemeClr val="bg1"/>
                          </a:solidFill>
                          <a:effectLst/>
                          <a:latin typeface="Times New Roman" panose="02020603050405020304" pitchFamily="18" charset="0"/>
                          <a:ea typeface="+mn-ea"/>
                          <a:cs typeface="Times New Roman" panose="02020603050405020304" pitchFamily="18" charset="0"/>
                        </a:rPr>
                        <a:t>Predajňa priamo konečnému používateľovi/predáva aj právnickým</a:t>
                      </a:r>
                      <a:r>
                        <a:rPr lang="sk-SK" sz="1600" b="1" kern="1200" baseline="0" dirty="0">
                          <a:solidFill>
                            <a:schemeClr val="bg1"/>
                          </a:solidFill>
                          <a:effectLst/>
                          <a:latin typeface="Times New Roman" panose="02020603050405020304" pitchFamily="18" charset="0"/>
                          <a:ea typeface="+mn-ea"/>
                          <a:cs typeface="Times New Roman" panose="02020603050405020304" pitchFamily="18" charset="0"/>
                        </a:rPr>
                        <a:t> osobám</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b="1" dirty="0">
                          <a:effectLst/>
                          <a:latin typeface="Times New Roman" panose="02020603050405020304" pitchFamily="18" charset="0"/>
                          <a:cs typeface="Times New Roman" panose="02020603050405020304" pitchFamily="18" charset="0"/>
                        </a:rPr>
                        <a:t>Áno</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Podľa potreby</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Podľa potreby</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93372395"/>
                  </a:ext>
                </a:extLst>
              </a:tr>
              <a:tr h="425869">
                <a:tc>
                  <a:txBody>
                    <a:bodyPr/>
                    <a:lstStyle/>
                    <a:p>
                      <a:pPr algn="ctr">
                        <a:spcAft>
                          <a:spcPts val="0"/>
                        </a:spcAft>
                      </a:pPr>
                      <a:r>
                        <a:rPr lang="sk-SK" sz="1600" b="1" kern="1200" dirty="0">
                          <a:solidFill>
                            <a:schemeClr val="bg1"/>
                          </a:solidFill>
                          <a:effectLst/>
                          <a:latin typeface="Times New Roman" panose="02020603050405020304" pitchFamily="18" charset="0"/>
                          <a:ea typeface="+mn-ea"/>
                          <a:cs typeface="Times New Roman" panose="02020603050405020304" pitchFamily="18" charset="0"/>
                        </a:rPr>
                        <a:t>Predajňa priamo konečnému používateľovi</a:t>
                      </a:r>
                      <a:endParaRPr lang="sk-SK"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Nie</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k-SK" sz="1600" b="1" dirty="0">
                          <a:effectLst/>
                          <a:latin typeface="Times New Roman" panose="02020603050405020304" pitchFamily="18" charset="0"/>
                          <a:cs typeface="Times New Roman" panose="02020603050405020304" pitchFamily="18" charset="0"/>
                        </a:rPr>
                        <a:t>Nie, dobrovoľne</a:t>
                      </a:r>
                      <a:endParaRPr lang="sk-SK"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Nie</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Nie</a:t>
                      </a:r>
                      <a:endParaRPr kumimoji="0" lang="sk-S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5614" marR="656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4901176"/>
                  </a:ext>
                </a:extLst>
              </a:tr>
            </a:tbl>
          </a:graphicData>
        </a:graphic>
      </p:graphicFrame>
      <p:sp>
        <p:nvSpPr>
          <p:cNvPr id="4" name="Zástupný symbol čísla snímky 5"/>
          <p:cNvSpPr>
            <a:spLocks noGrp="1"/>
          </p:cNvSpPr>
          <p:nvPr>
            <p:ph type="sldNum" sz="quarter" idx="12"/>
          </p:nvPr>
        </p:nvSpPr>
        <p:spPr>
          <a:xfrm>
            <a:off x="8763000" y="381000"/>
            <a:ext cx="2743200" cy="365125"/>
          </a:xfrm>
        </p:spPr>
        <p:txBody>
          <a:bodyPr/>
          <a:lstStyle/>
          <a:p>
            <a:fld id="{3A0EFBD9-7D15-4639-B143-8F39674E03CF}" type="slidenum">
              <a:rPr lang="sk-SK" smtClean="0"/>
              <a:t>23</a:t>
            </a:fld>
            <a:endParaRPr lang="sk-SK"/>
          </a:p>
        </p:txBody>
      </p:sp>
      <p:sp>
        <p:nvSpPr>
          <p:cNvPr id="5" name="Zástupný symbol dátumu 3"/>
          <p:cNvSpPr>
            <a:spLocks noGrp="1"/>
          </p:cNvSpPr>
          <p:nvPr>
            <p:ph type="dt" sz="half" idx="10"/>
          </p:nvPr>
        </p:nvSpPr>
        <p:spPr>
          <a:xfrm>
            <a:off x="8595360" y="6356350"/>
            <a:ext cx="2910840" cy="365125"/>
          </a:xfrm>
        </p:spPr>
        <p:txBody>
          <a:bodyPr/>
          <a:lstStyle/>
          <a:p>
            <a:fld id="{4FBA09ED-099E-4EB9-9D2D-4C7D37E3EB4A}" type="datetime1">
              <a:rPr lang="sk-SK" smtClean="0"/>
              <a:t>3. 12. 2025</a:t>
            </a:fld>
            <a:endParaRPr lang="sk-SK" dirty="0"/>
          </a:p>
        </p:txBody>
      </p:sp>
      <p:sp>
        <p:nvSpPr>
          <p:cNvPr id="6" name="Zástupný symbol päty 4"/>
          <p:cNvSpPr>
            <a:spLocks noGrp="1"/>
          </p:cNvSpPr>
          <p:nvPr>
            <p:ph type="ftr" sz="quarter" idx="11"/>
          </p:nvPr>
        </p:nvSpPr>
        <p:spPr>
          <a:xfrm>
            <a:off x="685800" y="6355845"/>
            <a:ext cx="7772400" cy="365125"/>
          </a:xfrm>
        </p:spPr>
        <p:txBody>
          <a:bodyPr/>
          <a:lstStyle/>
          <a:p>
            <a:r>
              <a:rPr lang="sk-SK" dirty="0"/>
              <a:t>www.uksup.sk,  Ing. Ivana Kurhajcová, Sekcia poľnohospodárskych vstupov a kontroly, Odbor ochrany rastlín</a:t>
            </a:r>
          </a:p>
        </p:txBody>
      </p:sp>
    </p:spTree>
    <p:extLst>
      <p:ext uri="{BB962C8B-B14F-4D97-AF65-F5344CB8AC3E}">
        <p14:creationId xmlns:p14="http://schemas.microsoft.com/office/powerpoint/2010/main" val="2422484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D4FEE-3074-4F0E-8367-2DB89C37B4F8}"/>
              </a:ext>
            </a:extLst>
          </p:cNvPr>
          <p:cNvSpPr>
            <a:spLocks noGrp="1"/>
          </p:cNvSpPr>
          <p:nvPr>
            <p:ph type="title"/>
          </p:nvPr>
        </p:nvSpPr>
        <p:spPr>
          <a:xfrm>
            <a:off x="685800" y="470459"/>
            <a:ext cx="10820400" cy="1155365"/>
          </a:xfrm>
        </p:spPr>
        <p:txBody>
          <a:bodyPr>
            <a:normAutofit fontScale="90000"/>
          </a:bodyPr>
          <a:lstStyle/>
          <a:p>
            <a:pPr algn="ctr"/>
            <a:r>
              <a:rPr lang="sk-SK" sz="2700" b="1" dirty="0">
                <a:solidFill>
                  <a:srgbClr val="FF0000"/>
                </a:solidFill>
                <a:hlinkClick r:id="rId2"/>
              </a:rPr>
              <a:t>PRÍLOHA XIII VN KOM 2019/2072</a:t>
            </a:r>
            <a:r>
              <a:rPr lang="sk-SK" sz="2700" b="1" dirty="0"/>
              <a:t/>
            </a:r>
            <a:br>
              <a:rPr lang="sk-SK" sz="2700" b="1" dirty="0"/>
            </a:br>
            <a:r>
              <a:rPr lang="sk-SK" sz="2700" b="1" dirty="0"/>
              <a:t>Zoznam rastlín, rastlinných produktov a iných predmetov, </a:t>
            </a:r>
            <a:br>
              <a:rPr lang="sk-SK" sz="2700" b="1" dirty="0"/>
            </a:br>
            <a:r>
              <a:rPr lang="sk-SK" sz="2700" b="1" dirty="0"/>
              <a:t>pre ktoré sa vyžaduje rastlinný pas</a:t>
            </a:r>
            <a:endParaRPr lang="sk-SK" b="1" dirty="0"/>
          </a:p>
        </p:txBody>
      </p:sp>
      <p:sp>
        <p:nvSpPr>
          <p:cNvPr id="3" name="Zástupný objekt pre obsah 2">
            <a:extLst>
              <a:ext uri="{FF2B5EF4-FFF2-40B4-BE49-F238E27FC236}">
                <a16:creationId xmlns:a16="http://schemas.microsoft.com/office/drawing/2014/main" id="{9535E2F5-B965-4C59-93D3-D13C8F65BF0C}"/>
              </a:ext>
            </a:extLst>
          </p:cNvPr>
          <p:cNvSpPr>
            <a:spLocks noGrp="1"/>
          </p:cNvSpPr>
          <p:nvPr>
            <p:ph idx="1"/>
          </p:nvPr>
        </p:nvSpPr>
        <p:spPr>
          <a:xfrm>
            <a:off x="685800" y="1796143"/>
            <a:ext cx="10820400" cy="4422543"/>
          </a:xfrm>
        </p:spPr>
        <p:txBody>
          <a:bodyPr>
            <a:normAutofit fontScale="77500" lnSpcReduction="20000"/>
          </a:bodyPr>
          <a:lstStyle/>
          <a:p>
            <a:pPr marL="457200" indent="-457200">
              <a:buAutoNum type="arabicPeriod"/>
            </a:pPr>
            <a:r>
              <a:rPr lang="en-GB" b="1" dirty="0"/>
              <a:t>VŠETKY RASTLINY </a:t>
            </a:r>
            <a:r>
              <a:rPr lang="sk-SK" b="1" dirty="0"/>
              <a:t>NA VÝSADBU</a:t>
            </a:r>
            <a:r>
              <a:rPr lang="en-GB" b="1" dirty="0"/>
              <a:t>, </a:t>
            </a:r>
            <a:r>
              <a:rPr lang="en-GB" b="1" dirty="0" err="1"/>
              <a:t>okrem</a:t>
            </a:r>
            <a:r>
              <a:rPr lang="en-GB" b="1" dirty="0"/>
              <a:t> </a:t>
            </a:r>
            <a:r>
              <a:rPr lang="en-GB" b="1" dirty="0" err="1"/>
              <a:t>osiva</a:t>
            </a:r>
            <a:endParaRPr lang="sk-SK" b="1" dirty="0"/>
          </a:p>
          <a:p>
            <a:pPr marL="0" indent="0">
              <a:lnSpc>
                <a:spcPct val="160000"/>
              </a:lnSpc>
              <a:buNone/>
            </a:pPr>
            <a:r>
              <a:rPr lang="sk-SK" sz="2600" b="1" dirty="0">
                <a:solidFill>
                  <a:srgbClr val="FF0000"/>
                </a:solidFill>
              </a:rPr>
              <a:t>RASTLINY NA VÝSADBU </a:t>
            </a:r>
            <a:r>
              <a:rPr lang="pl-PL" dirty="0"/>
              <a:t>sú rastliny, ktoré sú určené na to, aby zostali zasadené, boli zasadené alebo boli presadené; sú to vlastne </a:t>
            </a:r>
            <a:r>
              <a:rPr lang="pl-PL" b="1" dirty="0">
                <a:solidFill>
                  <a:srgbClr val="FF0000"/>
                </a:solidFill>
              </a:rPr>
              <a:t>rastliny s koreňmi </a:t>
            </a:r>
            <a:r>
              <a:rPr lang="pl-PL" b="1" dirty="0">
                <a:solidFill>
                  <a:srgbClr val="0000FF"/>
                </a:solidFill>
              </a:rPr>
              <a:t>vrátane akváriových a vodných rastlín, bylinky s koreňmi</a:t>
            </a:r>
            <a:r>
              <a:rPr lang="pl-PL" dirty="0"/>
              <a:t> </a:t>
            </a:r>
            <a:r>
              <a:rPr lang="pl-PL" b="1" dirty="0">
                <a:solidFill>
                  <a:srgbClr val="FF0000"/>
                </a:solidFill>
              </a:rPr>
              <a:t>+ množiteľský materiál – všetky </a:t>
            </a:r>
            <a:r>
              <a:rPr lang="pl-PL" sz="2600" b="1" dirty="0">
                <a:solidFill>
                  <a:srgbClr val="FF0000"/>
                </a:solidFill>
              </a:rPr>
              <a:t>PODLIEHAJÚ PASOVEJ POVINNOSTI !!!</a:t>
            </a:r>
          </a:p>
          <a:p>
            <a:pPr marL="0" indent="0">
              <a:buNone/>
            </a:pPr>
            <a:endParaRPr lang="pl-PL" b="1" dirty="0">
              <a:solidFill>
                <a:srgbClr val="FF0000"/>
              </a:solidFill>
            </a:endParaRPr>
          </a:p>
          <a:p>
            <a:pPr marL="0" indent="0" algn="just">
              <a:lnSpc>
                <a:spcPct val="170000"/>
              </a:lnSpc>
              <a:buNone/>
            </a:pPr>
            <a:r>
              <a:rPr lang="sk-SK" dirty="0"/>
              <a:t>d) </a:t>
            </a:r>
            <a:r>
              <a:rPr lang="sk-SK" b="1" dirty="0"/>
              <a:t>hľuzy, </a:t>
            </a:r>
            <a:r>
              <a:rPr lang="sk-SK" b="1" dirty="0" err="1"/>
              <a:t>podcibulia</a:t>
            </a:r>
            <a:r>
              <a:rPr lang="sk-SK" b="1" dirty="0"/>
              <a:t>, cibuľky, pakorene, korene, podpníky, </a:t>
            </a:r>
            <a:r>
              <a:rPr lang="sk-SK" b="1" dirty="0" err="1"/>
              <a:t>stolóny</a:t>
            </a:r>
            <a:r>
              <a:rPr lang="sk-SK" dirty="0"/>
              <a:t>; </a:t>
            </a:r>
          </a:p>
          <a:p>
            <a:pPr marL="0" indent="0" algn="just">
              <a:lnSpc>
                <a:spcPct val="170000"/>
              </a:lnSpc>
              <a:buNone/>
            </a:pPr>
            <a:r>
              <a:rPr lang="sk-SK" dirty="0"/>
              <a:t>e) </a:t>
            </a:r>
            <a:r>
              <a:rPr lang="sk-SK" b="1" dirty="0"/>
              <a:t>výhonky, stonky, poplazy; </a:t>
            </a:r>
          </a:p>
          <a:p>
            <a:pPr marL="0" indent="0" algn="just">
              <a:lnSpc>
                <a:spcPct val="170000"/>
              </a:lnSpc>
              <a:buNone/>
            </a:pPr>
            <a:r>
              <a:rPr lang="sk-SK" dirty="0"/>
              <a:t>j) </a:t>
            </a:r>
            <a:r>
              <a:rPr lang="sk-SK" b="1" dirty="0"/>
              <a:t>rastlinné pletivové kultúry vrátane bunkových kultúr, zárodočné plazmy, </a:t>
            </a:r>
            <a:r>
              <a:rPr lang="sk-SK" b="1" dirty="0" err="1"/>
              <a:t>meristémové</a:t>
            </a:r>
            <a:r>
              <a:rPr lang="sk-SK" b="1" dirty="0"/>
              <a:t> pletivá,   </a:t>
            </a:r>
            <a:r>
              <a:rPr lang="sk-SK" b="1" dirty="0" err="1"/>
              <a:t>chimerické</a:t>
            </a:r>
            <a:r>
              <a:rPr lang="sk-SK" b="1" dirty="0"/>
              <a:t> klony, materiál pochádzajúci z </a:t>
            </a:r>
            <a:r>
              <a:rPr lang="sk-SK" b="1" dirty="0" err="1"/>
              <a:t>mikrorozmnožovania</a:t>
            </a:r>
            <a:r>
              <a:rPr lang="sk-SK" b="1" dirty="0"/>
              <a:t> rastlín</a:t>
            </a:r>
            <a:r>
              <a:rPr lang="sk-SK" dirty="0"/>
              <a:t>;</a:t>
            </a:r>
          </a:p>
          <a:p>
            <a:pPr marL="0" indent="0" algn="just">
              <a:lnSpc>
                <a:spcPct val="170000"/>
              </a:lnSpc>
              <a:buNone/>
            </a:pPr>
            <a:r>
              <a:rPr lang="sk-SK" dirty="0"/>
              <a:t>l) </a:t>
            </a:r>
            <a:r>
              <a:rPr lang="sk-SK" b="1" dirty="0"/>
              <a:t>puky, očká, odrezky, vrúble, štepence.</a:t>
            </a:r>
            <a:endParaRPr lang="sk-SK" dirty="0"/>
          </a:p>
          <a:p>
            <a:pPr marL="0" indent="0">
              <a:buNone/>
            </a:pPr>
            <a:endParaRPr lang="sk-SK" b="1" dirty="0"/>
          </a:p>
          <a:p>
            <a:pPr marL="0" indent="0">
              <a:buNone/>
            </a:pPr>
            <a:endParaRPr lang="sk-SK" b="1" dirty="0"/>
          </a:p>
          <a:p>
            <a:pPr marL="457200" indent="-457200">
              <a:buFont typeface="+mj-lt"/>
              <a:buAutoNum type="arabicPeriod"/>
            </a:pPr>
            <a:endParaRPr lang="sk-SK" dirty="0"/>
          </a:p>
        </p:txBody>
      </p:sp>
      <p:sp>
        <p:nvSpPr>
          <p:cNvPr id="4" name="Zástupný objekt pre dátum 3">
            <a:extLst>
              <a:ext uri="{FF2B5EF4-FFF2-40B4-BE49-F238E27FC236}">
                <a16:creationId xmlns:a16="http://schemas.microsoft.com/office/drawing/2014/main" id="{E417F9F7-676B-46F0-A065-0AB14BF919B4}"/>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6920D98D-2FC8-4B6F-BBF5-8D2EC5A05DB9}"/>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D86DB893-AA05-4B46-8176-7AC98E93BD46}"/>
              </a:ext>
            </a:extLst>
          </p:cNvPr>
          <p:cNvSpPr>
            <a:spLocks noGrp="1"/>
          </p:cNvSpPr>
          <p:nvPr>
            <p:ph type="sldNum" sz="quarter" idx="12"/>
          </p:nvPr>
        </p:nvSpPr>
        <p:spPr/>
        <p:txBody>
          <a:bodyPr/>
          <a:lstStyle/>
          <a:p>
            <a:fld id="{3A0EFBD9-7D15-4639-B143-8F39674E03CF}" type="slidenum">
              <a:rPr lang="sk-SK" smtClean="0"/>
              <a:t>24</a:t>
            </a:fld>
            <a:endParaRPr lang="sk-SK" dirty="0"/>
          </a:p>
        </p:txBody>
      </p:sp>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478" y="746125"/>
            <a:ext cx="922015" cy="1305379"/>
          </a:xfrm>
          <a:prstGeom prst="rect">
            <a:avLst/>
          </a:prstGeom>
        </p:spPr>
      </p:pic>
      <p:pic>
        <p:nvPicPr>
          <p:cNvPr id="9" name="Obrázok 8" descr="File:Face-&lt;strong&gt;smile&lt;/strong&gt;.svg - MediaWik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 y="2239574"/>
            <a:ext cx="289560" cy="289560"/>
          </a:xfrm>
          <a:prstGeom prst="rect">
            <a:avLst/>
          </a:prstGeom>
        </p:spPr>
      </p:pic>
    </p:spTree>
    <p:extLst>
      <p:ext uri="{BB962C8B-B14F-4D97-AF65-F5344CB8AC3E}">
        <p14:creationId xmlns:p14="http://schemas.microsoft.com/office/powerpoint/2010/main" val="879876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12125" y="633284"/>
            <a:ext cx="8610600" cy="724793"/>
          </a:xfrm>
        </p:spPr>
        <p:txBody>
          <a:bodyPr>
            <a:noAutofit/>
          </a:bodyPr>
          <a:lstStyle/>
          <a:p>
            <a:pPr algn="ctr"/>
            <a:r>
              <a:rPr lang="sk-SK" sz="2400" b="1" dirty="0"/>
              <a:t>Zoznam rastlín, rastlinných produktov a iných predmetov, </a:t>
            </a:r>
            <a:br>
              <a:rPr lang="sk-SK" sz="2400" b="1" dirty="0"/>
            </a:br>
            <a:r>
              <a:rPr lang="sk-SK" sz="2400" b="1" dirty="0"/>
              <a:t>pre ktoré sa vyžaduje rastlinný pas</a:t>
            </a:r>
            <a:endParaRPr lang="sk-SK" sz="2400" dirty="0"/>
          </a:p>
        </p:txBody>
      </p:sp>
      <p:sp>
        <p:nvSpPr>
          <p:cNvPr id="3" name="Zástupný symbol obsahu 2"/>
          <p:cNvSpPr>
            <a:spLocks noGrp="1"/>
          </p:cNvSpPr>
          <p:nvPr>
            <p:ph idx="1"/>
          </p:nvPr>
        </p:nvSpPr>
        <p:spPr>
          <a:xfrm>
            <a:off x="685800" y="1489166"/>
            <a:ext cx="10820400" cy="4729519"/>
          </a:xfrm>
        </p:spPr>
        <p:txBody>
          <a:bodyPr>
            <a:normAutofit fontScale="92500" lnSpcReduction="10000"/>
          </a:bodyPr>
          <a:lstStyle/>
          <a:p>
            <a:pPr marL="0" indent="0">
              <a:buNone/>
            </a:pPr>
            <a:r>
              <a:rPr lang="sk-SK" b="1" dirty="0"/>
              <a:t>2. RASTLINY okrem plodov a osiva, aj ich hybridy</a:t>
            </a:r>
            <a:r>
              <a:rPr lang="sk-SK" dirty="0"/>
              <a:t>: </a:t>
            </a:r>
          </a:p>
          <a:p>
            <a:pPr marL="0" indent="0">
              <a:buNone/>
            </a:pPr>
            <a:r>
              <a:rPr lang="en-GB" i="1" dirty="0" err="1"/>
              <a:t>Choisya</a:t>
            </a:r>
            <a:endParaRPr lang="sk-SK" dirty="0"/>
          </a:p>
          <a:p>
            <a:pPr marL="0" indent="0">
              <a:buNone/>
            </a:pPr>
            <a:r>
              <a:rPr lang="en-GB" i="1" dirty="0"/>
              <a:t>Citrus</a:t>
            </a:r>
            <a:r>
              <a:rPr lang="en-GB" dirty="0"/>
              <a:t> </a:t>
            </a:r>
            <a:r>
              <a:rPr lang="sk-SK" dirty="0"/>
              <a:t>- citrónovník</a:t>
            </a:r>
          </a:p>
          <a:p>
            <a:pPr marL="0" indent="0">
              <a:buNone/>
            </a:pPr>
            <a:r>
              <a:rPr lang="en-GB" i="1" dirty="0" err="1"/>
              <a:t>Fortunella</a:t>
            </a:r>
            <a:r>
              <a:rPr lang="sk-SK" i="1" dirty="0"/>
              <a:t> -</a:t>
            </a:r>
            <a:r>
              <a:rPr lang="sk-SK" dirty="0"/>
              <a:t> </a:t>
            </a:r>
            <a:r>
              <a:rPr lang="sk-SK" dirty="0" err="1"/>
              <a:t>kumkvát</a:t>
            </a:r>
            <a:endParaRPr lang="sk-SK" dirty="0"/>
          </a:p>
          <a:p>
            <a:pPr marL="0" indent="0">
              <a:buNone/>
            </a:pPr>
            <a:r>
              <a:rPr lang="en-GB" i="1" dirty="0" err="1"/>
              <a:t>Poncirus</a:t>
            </a:r>
            <a:r>
              <a:rPr lang="sk-SK" i="1" dirty="0"/>
              <a:t> -</a:t>
            </a:r>
            <a:r>
              <a:rPr lang="en-GB" dirty="0"/>
              <a:t> </a:t>
            </a:r>
            <a:r>
              <a:rPr lang="sk-SK" dirty="0" err="1"/>
              <a:t>citrónovníkovec</a:t>
            </a:r>
            <a:endParaRPr lang="sk-SK" dirty="0"/>
          </a:p>
          <a:p>
            <a:pPr marL="0" indent="0">
              <a:buNone/>
            </a:pPr>
            <a:r>
              <a:rPr lang="sk-SK" b="1" dirty="0"/>
              <a:t>RASTLINY okrem plodov a osiva:</a:t>
            </a:r>
          </a:p>
          <a:p>
            <a:pPr marL="0" indent="0">
              <a:buNone/>
            </a:pPr>
            <a:r>
              <a:rPr lang="en-GB" i="1" dirty="0" err="1"/>
              <a:t>Casimiroa</a:t>
            </a:r>
            <a:r>
              <a:rPr lang="en-GB" dirty="0"/>
              <a:t> </a:t>
            </a:r>
            <a:endParaRPr lang="sk-SK" dirty="0"/>
          </a:p>
          <a:p>
            <a:pPr marL="0" indent="0">
              <a:buNone/>
            </a:pPr>
            <a:r>
              <a:rPr lang="en-GB" i="1" dirty="0" err="1"/>
              <a:t>Clausena</a:t>
            </a:r>
            <a:r>
              <a:rPr lang="en-GB" dirty="0"/>
              <a:t> </a:t>
            </a:r>
            <a:endParaRPr lang="sk-SK" dirty="0"/>
          </a:p>
          <a:p>
            <a:pPr marL="0" indent="0">
              <a:buNone/>
            </a:pPr>
            <a:r>
              <a:rPr lang="en-GB" i="1" dirty="0" err="1"/>
              <a:t>Murraya</a:t>
            </a:r>
            <a:r>
              <a:rPr lang="en-GB" dirty="0"/>
              <a:t> </a:t>
            </a:r>
            <a:r>
              <a:rPr lang="sk-SK" dirty="0"/>
              <a:t>- </a:t>
            </a:r>
            <a:r>
              <a:rPr lang="sk-SK" dirty="0" err="1"/>
              <a:t>muraja</a:t>
            </a:r>
            <a:endParaRPr lang="sk-SK" dirty="0"/>
          </a:p>
          <a:p>
            <a:pPr marL="0" indent="0">
              <a:buNone/>
            </a:pPr>
            <a:r>
              <a:rPr lang="en-GB" i="1" dirty="0" err="1"/>
              <a:t>Vepris</a:t>
            </a:r>
            <a:endParaRPr lang="sk-SK" dirty="0"/>
          </a:p>
          <a:p>
            <a:pPr marL="0" indent="0">
              <a:buNone/>
            </a:pPr>
            <a:r>
              <a:rPr lang="en-GB" i="1" dirty="0" err="1"/>
              <a:t>Zanthoxylum</a:t>
            </a:r>
            <a:r>
              <a:rPr lang="en-GB" dirty="0"/>
              <a:t> </a:t>
            </a:r>
            <a:endParaRPr lang="sk-SK" dirty="0"/>
          </a:p>
          <a:p>
            <a:pPr marL="0" indent="0">
              <a:buNone/>
            </a:pPr>
            <a:r>
              <a:rPr lang="en-GB" i="1" dirty="0" err="1"/>
              <a:t>Vitis</a:t>
            </a:r>
            <a:r>
              <a:rPr lang="sk-SK" i="1" dirty="0"/>
              <a:t> - </a:t>
            </a:r>
            <a:r>
              <a:rPr lang="sk-SK" dirty="0"/>
              <a:t>vinič</a:t>
            </a:r>
          </a:p>
          <a:p>
            <a:endParaRPr lang="sk-SK" dirty="0"/>
          </a:p>
        </p:txBody>
      </p:sp>
      <p:sp>
        <p:nvSpPr>
          <p:cNvPr id="4" name="Zástupný symbol dátumu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25</a:t>
            </a:fld>
            <a:endParaRPr lang="sk-SK"/>
          </a:p>
        </p:txBody>
      </p:sp>
      <p:pic>
        <p:nvPicPr>
          <p:cNvPr id="7" name="Afbeelding 2">
            <a:extLst>
              <a:ext uri="{FF2B5EF4-FFF2-40B4-BE49-F238E27FC236}">
                <a16:creationId xmlns:a16="http://schemas.microsoft.com/office/drawing/2014/main" id="{171D2BE5-571A-45EF-A5EA-37E435CFBB83}"/>
              </a:ext>
            </a:extLst>
          </p:cNvPr>
          <p:cNvPicPr>
            <a:picLocks noChangeAspect="1"/>
          </p:cNvPicPr>
          <p:nvPr/>
        </p:nvPicPr>
        <p:blipFill>
          <a:blip r:embed="rId2"/>
          <a:stretch>
            <a:fillRect/>
          </a:stretch>
        </p:blipFill>
        <p:spPr>
          <a:xfrm>
            <a:off x="3533775" y="4497653"/>
            <a:ext cx="8105775" cy="1871499"/>
          </a:xfrm>
          <a:prstGeom prst="rect">
            <a:avLst/>
          </a:prstGeom>
        </p:spPr>
      </p:pic>
    </p:spTree>
    <p:extLst>
      <p:ext uri="{BB962C8B-B14F-4D97-AF65-F5344CB8AC3E}">
        <p14:creationId xmlns:p14="http://schemas.microsoft.com/office/powerpoint/2010/main" val="1478360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614540"/>
            <a:ext cx="10820400" cy="936171"/>
          </a:xfrm>
        </p:spPr>
        <p:txBody>
          <a:bodyPr>
            <a:normAutofit/>
          </a:bodyPr>
          <a:lstStyle/>
          <a:p>
            <a:pPr algn="ctr"/>
            <a:r>
              <a:rPr lang="sk-SK" sz="2400" b="1" dirty="0"/>
              <a:t>Zoznam rastlín, rastlinných produktov a iných predmetov, </a:t>
            </a:r>
            <a:br>
              <a:rPr lang="sk-SK" sz="2400" b="1" dirty="0"/>
            </a:br>
            <a:r>
              <a:rPr lang="sk-SK" sz="2400" b="1" dirty="0"/>
              <a:t>pre ktoré sa vyžaduje rastlinný pas</a:t>
            </a:r>
            <a:endParaRPr lang="sk-SK" sz="2400" dirty="0"/>
          </a:p>
        </p:txBody>
      </p:sp>
      <p:sp>
        <p:nvSpPr>
          <p:cNvPr id="3" name="Zástupný symbol obsahu 2"/>
          <p:cNvSpPr>
            <a:spLocks noGrp="1"/>
          </p:cNvSpPr>
          <p:nvPr>
            <p:ph idx="1"/>
          </p:nvPr>
        </p:nvSpPr>
        <p:spPr>
          <a:xfrm>
            <a:off x="685800" y="1689001"/>
            <a:ext cx="10820400" cy="4539210"/>
          </a:xfrm>
        </p:spPr>
        <p:txBody>
          <a:bodyPr>
            <a:normAutofit fontScale="77500" lnSpcReduction="20000"/>
          </a:bodyPr>
          <a:lstStyle/>
          <a:p>
            <a:pPr marL="0" indent="0">
              <a:buNone/>
            </a:pPr>
            <a:r>
              <a:rPr lang="sk-SK" sz="2000" b="1" dirty="0"/>
              <a:t>3</a:t>
            </a:r>
            <a:r>
              <a:rPr lang="sk-SK" sz="2600" dirty="0"/>
              <a:t>. </a:t>
            </a:r>
            <a:r>
              <a:rPr lang="sk-SK" sz="2600" b="1" dirty="0"/>
              <a:t>PLODY a ich hybridy</a:t>
            </a:r>
            <a:r>
              <a:rPr lang="en-GB" sz="2600" b="1" dirty="0"/>
              <a:t> </a:t>
            </a:r>
            <a:r>
              <a:rPr lang="sk-SK" sz="2600" b="1" dirty="0"/>
              <a:t>s listami a stopkami:</a:t>
            </a:r>
            <a:endParaRPr lang="sk-SK" sz="2600" dirty="0"/>
          </a:p>
          <a:p>
            <a:pPr marL="0" indent="0">
              <a:lnSpc>
                <a:spcPct val="120000"/>
              </a:lnSpc>
              <a:buNone/>
            </a:pPr>
            <a:r>
              <a:rPr lang="en-GB" sz="2600" i="1" dirty="0"/>
              <a:t>Citrus</a:t>
            </a:r>
            <a:r>
              <a:rPr lang="en-GB" sz="2600" dirty="0"/>
              <a:t> </a:t>
            </a:r>
            <a:r>
              <a:rPr lang="sk-SK" sz="2600" dirty="0"/>
              <a:t>- </a:t>
            </a:r>
            <a:r>
              <a:rPr lang="sk-SK" sz="2400" dirty="0"/>
              <a:t>citrónovník</a:t>
            </a:r>
            <a:endParaRPr lang="sk-SK" sz="2600" dirty="0"/>
          </a:p>
          <a:p>
            <a:pPr marL="0" indent="0">
              <a:lnSpc>
                <a:spcPct val="120000"/>
              </a:lnSpc>
              <a:buNone/>
            </a:pPr>
            <a:r>
              <a:rPr lang="en-GB" sz="2600" i="1" dirty="0" err="1"/>
              <a:t>Fortunella</a:t>
            </a:r>
            <a:r>
              <a:rPr lang="sk-SK" sz="2600" i="1" dirty="0"/>
              <a:t> - </a:t>
            </a:r>
            <a:r>
              <a:rPr lang="sk-SK" sz="2600" dirty="0" err="1"/>
              <a:t>kumkvát</a:t>
            </a:r>
            <a:endParaRPr lang="sk-SK" sz="2600" dirty="0"/>
          </a:p>
          <a:p>
            <a:pPr marL="0" indent="0">
              <a:lnSpc>
                <a:spcPct val="120000"/>
              </a:lnSpc>
              <a:buNone/>
            </a:pPr>
            <a:r>
              <a:rPr lang="en-GB" sz="2600" i="1" dirty="0" err="1"/>
              <a:t>Poncirus</a:t>
            </a:r>
            <a:r>
              <a:rPr lang="en-GB" sz="2600" dirty="0"/>
              <a:t> </a:t>
            </a:r>
            <a:r>
              <a:rPr lang="sk-SK" sz="2600" dirty="0"/>
              <a:t>- </a:t>
            </a:r>
            <a:r>
              <a:rPr lang="sk-SK" sz="2400" dirty="0" err="1" smtClean="0"/>
              <a:t>citrónovníkovec</a:t>
            </a:r>
            <a:endParaRPr lang="sk-SK" sz="2600" dirty="0"/>
          </a:p>
          <a:p>
            <a:pPr marL="0" indent="0">
              <a:lnSpc>
                <a:spcPct val="100000"/>
              </a:lnSpc>
              <a:spcBef>
                <a:spcPts val="0"/>
              </a:spcBef>
              <a:buNone/>
            </a:pPr>
            <a:endParaRPr lang="sk-SK" sz="2600" b="1" dirty="0" smtClean="0"/>
          </a:p>
          <a:p>
            <a:pPr marL="0" indent="0">
              <a:lnSpc>
                <a:spcPct val="100000"/>
              </a:lnSpc>
              <a:spcBef>
                <a:spcPts val="0"/>
              </a:spcBef>
              <a:buNone/>
            </a:pPr>
            <a:r>
              <a:rPr lang="sk-SK" sz="2600" b="1" dirty="0" smtClean="0"/>
              <a:t>4</a:t>
            </a:r>
            <a:r>
              <a:rPr lang="sk-SK" sz="2600" b="1" dirty="0"/>
              <a:t>. DREVO</a:t>
            </a:r>
            <a:r>
              <a:rPr lang="sk-SK" sz="2600" dirty="0"/>
              <a:t> (zaradenie podľa príslušného číselného znaku KN):</a:t>
            </a:r>
          </a:p>
          <a:p>
            <a:pPr marL="0" indent="0">
              <a:lnSpc>
                <a:spcPct val="170000"/>
              </a:lnSpc>
              <a:spcBef>
                <a:spcPts val="0"/>
              </a:spcBef>
              <a:buNone/>
            </a:pPr>
            <a:r>
              <a:rPr lang="sk-SK" sz="2600" i="1" dirty="0" err="1"/>
              <a:t>Juglans</a:t>
            </a:r>
            <a:r>
              <a:rPr lang="sk-SK" sz="2600" dirty="0"/>
              <a:t> - orech</a:t>
            </a:r>
          </a:p>
          <a:p>
            <a:pPr marL="0" indent="0">
              <a:lnSpc>
                <a:spcPct val="170000"/>
              </a:lnSpc>
              <a:spcBef>
                <a:spcPts val="0"/>
              </a:spcBef>
              <a:buNone/>
            </a:pPr>
            <a:r>
              <a:rPr lang="sk-SK" sz="2600" i="1" dirty="0" err="1"/>
              <a:t>Platanus</a:t>
            </a:r>
            <a:r>
              <a:rPr lang="sk-SK" sz="2600" i="1" dirty="0"/>
              <a:t> - </a:t>
            </a:r>
            <a:r>
              <a:rPr lang="sk-SK" sz="2600" dirty="0"/>
              <a:t>platan</a:t>
            </a:r>
          </a:p>
          <a:p>
            <a:pPr marL="0" indent="0">
              <a:lnSpc>
                <a:spcPct val="170000"/>
              </a:lnSpc>
              <a:spcBef>
                <a:spcPts val="0"/>
              </a:spcBef>
              <a:buNone/>
            </a:pPr>
            <a:r>
              <a:rPr lang="sk-SK" sz="2600" i="1" dirty="0" err="1"/>
              <a:t>Pterocarya</a:t>
            </a:r>
            <a:r>
              <a:rPr lang="sk-SK" sz="2600" dirty="0"/>
              <a:t> – </a:t>
            </a:r>
            <a:r>
              <a:rPr lang="sk-SK" sz="2600" dirty="0" err="1" smtClean="0"/>
              <a:t>orechovec</a:t>
            </a:r>
            <a:endParaRPr lang="sk-SK" sz="2600" dirty="0"/>
          </a:p>
          <a:p>
            <a:pPr marL="0" indent="0">
              <a:lnSpc>
                <a:spcPct val="170000"/>
              </a:lnSpc>
              <a:spcBef>
                <a:spcPts val="0"/>
              </a:spcBef>
              <a:buNone/>
            </a:pPr>
            <a:r>
              <a:rPr lang="sk-SK" sz="2600" i="1" dirty="0" err="1" smtClean="0"/>
              <a:t>Chionanthus</a:t>
            </a:r>
            <a:r>
              <a:rPr lang="sk-SK" sz="2600" i="1" dirty="0" smtClean="0"/>
              <a:t> </a:t>
            </a:r>
            <a:r>
              <a:rPr lang="sk-SK" sz="2600" i="1" dirty="0" err="1"/>
              <a:t>virginicus</a:t>
            </a:r>
            <a:r>
              <a:rPr lang="sk-SK" sz="2600" dirty="0"/>
              <a:t> </a:t>
            </a:r>
            <a:r>
              <a:rPr lang="sk-SK" sz="2600" dirty="0" smtClean="0"/>
              <a:t>L. ,ako </a:t>
            </a:r>
            <a:r>
              <a:rPr lang="sk-SK" sz="2600" dirty="0"/>
              <a:t>sa uvádza v bode 27 prílohy </a:t>
            </a:r>
            <a:r>
              <a:rPr lang="sk-SK" sz="2600" dirty="0" smtClean="0"/>
              <a:t>VIII 2019/2072</a:t>
            </a:r>
            <a:endParaRPr lang="sk-SK" sz="2600" dirty="0"/>
          </a:p>
          <a:p>
            <a:pPr marL="0" indent="0">
              <a:lnSpc>
                <a:spcPct val="170000"/>
              </a:lnSpc>
              <a:spcBef>
                <a:spcPts val="0"/>
              </a:spcBef>
              <a:buNone/>
            </a:pPr>
            <a:r>
              <a:rPr lang="sk-SK" sz="2600" i="1" dirty="0" err="1" smtClean="0"/>
              <a:t>Fraxinus</a:t>
            </a:r>
            <a:r>
              <a:rPr lang="sk-SK" sz="2600" dirty="0"/>
              <a:t> L</a:t>
            </a:r>
            <a:r>
              <a:rPr lang="sk-SK" sz="2600" dirty="0" smtClean="0"/>
              <a:t>. (jaseň) - ako </a:t>
            </a:r>
            <a:r>
              <a:rPr lang="sk-SK" sz="2600" dirty="0"/>
              <a:t>sa uvádza v bode 27 prílohy </a:t>
            </a:r>
            <a:r>
              <a:rPr lang="sk-SK" sz="2600" dirty="0" smtClean="0"/>
              <a:t>VIII 2019/2072</a:t>
            </a:r>
          </a:p>
          <a:p>
            <a:pPr marL="0" indent="0">
              <a:lnSpc>
                <a:spcPct val="170000"/>
              </a:lnSpc>
              <a:spcBef>
                <a:spcPts val="0"/>
              </a:spcBef>
              <a:buNone/>
            </a:pPr>
            <a:endParaRPr lang="sk-SK" sz="2600" dirty="0"/>
          </a:p>
          <a:p>
            <a:pPr marL="0" indent="0">
              <a:lnSpc>
                <a:spcPct val="100000"/>
              </a:lnSpc>
              <a:spcBef>
                <a:spcPts val="0"/>
              </a:spcBef>
              <a:buNone/>
            </a:pPr>
            <a:endParaRPr lang="sk-SK" sz="2000" dirty="0"/>
          </a:p>
          <a:p>
            <a:pPr marL="0" indent="0">
              <a:lnSpc>
                <a:spcPct val="100000"/>
              </a:lnSpc>
              <a:spcBef>
                <a:spcPts val="0"/>
              </a:spcBef>
              <a:buNone/>
            </a:pPr>
            <a:endParaRPr lang="sk-SK" sz="2000" dirty="0"/>
          </a:p>
          <a:p>
            <a:pPr marL="0" indent="0">
              <a:lnSpc>
                <a:spcPct val="100000"/>
              </a:lnSpc>
              <a:spcBef>
                <a:spcPts val="0"/>
              </a:spcBef>
              <a:buNone/>
            </a:pPr>
            <a:endParaRPr lang="sk-SK" sz="2000" dirty="0"/>
          </a:p>
        </p:txBody>
      </p:sp>
      <p:sp>
        <p:nvSpPr>
          <p:cNvPr id="4" name="Zástupný symbol dátumu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26</a:t>
            </a:fld>
            <a:endParaRPr lang="sk-SK"/>
          </a:p>
        </p:txBody>
      </p:sp>
      <p:pic>
        <p:nvPicPr>
          <p:cNvPr id="11" name="Obrázok 10">
            <a:extLst>
              <a:ext uri="{FF2B5EF4-FFF2-40B4-BE49-F238E27FC236}">
                <a16:creationId xmlns:a16="http://schemas.microsoft.com/office/drawing/2014/main" id="{2BD03E60-AEB8-477F-8F88-406234D957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045" y="1179508"/>
            <a:ext cx="4289474" cy="2421821"/>
          </a:xfrm>
          <a:prstGeom prst="rect">
            <a:avLst/>
          </a:prstGeom>
        </p:spPr>
      </p:pic>
    </p:spTree>
    <p:extLst>
      <p:ext uri="{BB962C8B-B14F-4D97-AF65-F5344CB8AC3E}">
        <p14:creationId xmlns:p14="http://schemas.microsoft.com/office/powerpoint/2010/main" val="25653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793576"/>
            <a:ext cx="10820400" cy="628998"/>
          </a:xfrm>
        </p:spPr>
        <p:txBody>
          <a:bodyPr>
            <a:noAutofit/>
          </a:bodyPr>
          <a:lstStyle/>
          <a:p>
            <a:pPr algn="ctr"/>
            <a:r>
              <a:rPr lang="sk-SK" sz="2400" b="1" dirty="0"/>
              <a:t>Zoznam rastlín, rastlinných produktov a iných predmetov, </a:t>
            </a:r>
            <a:br>
              <a:rPr lang="sk-SK" sz="2400" b="1" dirty="0"/>
            </a:br>
            <a:r>
              <a:rPr lang="sk-SK" sz="2400" b="1" dirty="0"/>
              <a:t>pre ktoré sa vyžaduje rastlinný pas</a:t>
            </a:r>
            <a:endParaRPr lang="sk-SK" sz="2400" dirty="0"/>
          </a:p>
        </p:txBody>
      </p:sp>
      <p:sp>
        <p:nvSpPr>
          <p:cNvPr id="3" name="Zástupný symbol obsahu 2"/>
          <p:cNvSpPr>
            <a:spLocks noGrp="1"/>
          </p:cNvSpPr>
          <p:nvPr>
            <p:ph idx="1"/>
          </p:nvPr>
        </p:nvSpPr>
        <p:spPr>
          <a:xfrm>
            <a:off x="685800" y="1748472"/>
            <a:ext cx="10820400" cy="4623753"/>
          </a:xfrm>
        </p:spPr>
        <p:txBody>
          <a:bodyPr numCol="2">
            <a:normAutofit/>
          </a:bodyPr>
          <a:lstStyle/>
          <a:p>
            <a:pPr marL="0" indent="0">
              <a:lnSpc>
                <a:spcPct val="100000"/>
              </a:lnSpc>
              <a:spcBef>
                <a:spcPts val="0"/>
              </a:spcBef>
              <a:buNone/>
            </a:pPr>
            <a:r>
              <a:rPr lang="sk-SK" altLang="sk-SK" sz="2400" b="1" dirty="0"/>
              <a:t>5. OSIVO</a:t>
            </a:r>
            <a:r>
              <a:rPr lang="sk-SK" sz="2400" b="1" dirty="0"/>
              <a:t> </a:t>
            </a:r>
            <a:r>
              <a:rPr lang="sk-SK" sz="2400" i="1" dirty="0" err="1"/>
              <a:t>Oryza</a:t>
            </a:r>
            <a:r>
              <a:rPr lang="sk-SK" sz="2400" i="1" dirty="0"/>
              <a:t> </a:t>
            </a:r>
            <a:r>
              <a:rPr lang="sk-SK" sz="2400" i="1" dirty="0" err="1"/>
              <a:t>sativa</a:t>
            </a:r>
            <a:r>
              <a:rPr lang="sk-SK" sz="2400" i="1" dirty="0"/>
              <a:t> - </a:t>
            </a:r>
            <a:r>
              <a:rPr lang="sk-SK" sz="2400" dirty="0"/>
              <a:t>ryža</a:t>
            </a:r>
          </a:p>
          <a:p>
            <a:pPr marL="0" indent="0">
              <a:lnSpc>
                <a:spcPct val="100000"/>
              </a:lnSpc>
              <a:spcBef>
                <a:spcPts val="0"/>
              </a:spcBef>
              <a:buNone/>
            </a:pPr>
            <a:endParaRPr lang="sk-SK" sz="2400" b="1" dirty="0"/>
          </a:p>
          <a:p>
            <a:pPr marL="0" indent="0">
              <a:lnSpc>
                <a:spcPct val="100000"/>
              </a:lnSpc>
              <a:spcBef>
                <a:spcPts val="0"/>
              </a:spcBef>
              <a:buNone/>
            </a:pPr>
            <a:r>
              <a:rPr lang="sk-SK" altLang="sk-SK" sz="2400" b="1" dirty="0"/>
              <a:t>6. OSIVO ZELENÍN:</a:t>
            </a:r>
          </a:p>
          <a:p>
            <a:pPr marL="0" indent="0">
              <a:lnSpc>
                <a:spcPct val="100000"/>
              </a:lnSpc>
              <a:spcBef>
                <a:spcPts val="0"/>
              </a:spcBef>
              <a:buNone/>
            </a:pPr>
            <a:r>
              <a:rPr lang="sk-SK" sz="2400" i="1" dirty="0" err="1"/>
              <a:t>Allium</a:t>
            </a:r>
            <a:r>
              <a:rPr lang="sk-SK" sz="2400" i="1" dirty="0"/>
              <a:t> cepa - </a:t>
            </a:r>
            <a:r>
              <a:rPr lang="sk-SK" sz="2400" dirty="0"/>
              <a:t>cesnak cibuľový </a:t>
            </a:r>
            <a:r>
              <a:rPr lang="sk-SK" sz="2400" i="1" dirty="0"/>
              <a:t/>
            </a:r>
            <a:br>
              <a:rPr lang="sk-SK" sz="2400" i="1" dirty="0"/>
            </a:br>
            <a:r>
              <a:rPr lang="sk-SK" sz="2400" i="1" dirty="0" err="1"/>
              <a:t>Allium</a:t>
            </a:r>
            <a:r>
              <a:rPr lang="sk-SK" sz="2400" i="1" dirty="0"/>
              <a:t> </a:t>
            </a:r>
            <a:r>
              <a:rPr lang="sk-SK" sz="2400" i="1" dirty="0" err="1"/>
              <a:t>porrum</a:t>
            </a:r>
            <a:r>
              <a:rPr lang="sk-SK" sz="2400" i="1" dirty="0"/>
              <a:t> - </a:t>
            </a:r>
            <a:r>
              <a:rPr lang="sk-SK" sz="2400" dirty="0"/>
              <a:t>cesnak pórový </a:t>
            </a:r>
            <a:r>
              <a:rPr lang="sk-SK" sz="2400" i="1" dirty="0"/>
              <a:t/>
            </a:r>
            <a:br>
              <a:rPr lang="sk-SK" sz="2400" i="1" dirty="0"/>
            </a:br>
            <a:r>
              <a:rPr lang="sk-SK" sz="2400" i="1" dirty="0" err="1"/>
              <a:t>Capsicum</a:t>
            </a:r>
            <a:r>
              <a:rPr lang="sk-SK" sz="2400" i="1" dirty="0"/>
              <a:t> </a:t>
            </a:r>
            <a:r>
              <a:rPr lang="sk-SK" sz="2400" i="1" dirty="0" err="1"/>
              <a:t>annuum</a:t>
            </a:r>
            <a:r>
              <a:rPr lang="sk-SK" sz="2400" i="1" dirty="0"/>
              <a:t> – </a:t>
            </a:r>
            <a:r>
              <a:rPr lang="sk-SK" sz="2400" dirty="0"/>
              <a:t>paprika ročná</a:t>
            </a:r>
            <a:r>
              <a:rPr lang="sk-SK" sz="2400" i="1" dirty="0"/>
              <a:t/>
            </a:r>
            <a:br>
              <a:rPr lang="sk-SK" sz="2400" i="1" dirty="0"/>
            </a:br>
            <a:r>
              <a:rPr lang="sk-SK" sz="2400" i="1" dirty="0" err="1"/>
              <a:t>Phaseolus</a:t>
            </a:r>
            <a:r>
              <a:rPr lang="sk-SK" sz="2400" i="1" dirty="0"/>
              <a:t> </a:t>
            </a:r>
            <a:r>
              <a:rPr lang="sk-SK" sz="2400" i="1" dirty="0" err="1"/>
              <a:t>coccineus</a:t>
            </a:r>
            <a:r>
              <a:rPr lang="sk-SK" sz="2400" i="1" dirty="0"/>
              <a:t> – </a:t>
            </a:r>
            <a:r>
              <a:rPr lang="sk-SK" sz="2400" dirty="0"/>
              <a:t>fazuľa šarlátová</a:t>
            </a:r>
            <a:r>
              <a:rPr lang="sk-SK" sz="2400" i="1" dirty="0"/>
              <a:t/>
            </a:r>
            <a:br>
              <a:rPr lang="sk-SK" sz="2400" i="1" dirty="0"/>
            </a:br>
            <a:r>
              <a:rPr lang="sk-SK" sz="2400" i="1" dirty="0" err="1"/>
              <a:t>Phaseolus</a:t>
            </a:r>
            <a:r>
              <a:rPr lang="sk-SK" sz="2400" i="1" dirty="0"/>
              <a:t> </a:t>
            </a:r>
            <a:r>
              <a:rPr lang="sk-SK" sz="2400" i="1" dirty="0" err="1"/>
              <a:t>vulgaris</a:t>
            </a:r>
            <a:r>
              <a:rPr lang="sk-SK" sz="2400" i="1" dirty="0"/>
              <a:t> – </a:t>
            </a:r>
            <a:r>
              <a:rPr lang="sk-SK" sz="2400" dirty="0"/>
              <a:t>fazuľa obyčajná</a:t>
            </a:r>
            <a:r>
              <a:rPr lang="sk-SK" sz="2400" i="1" dirty="0"/>
              <a:t/>
            </a:r>
            <a:br>
              <a:rPr lang="sk-SK" sz="2400" i="1" dirty="0"/>
            </a:br>
            <a:r>
              <a:rPr lang="sk-SK" sz="2400" i="1" dirty="0" err="1"/>
              <a:t>Pisum</a:t>
            </a:r>
            <a:r>
              <a:rPr lang="sk-SK" sz="2400" i="1" dirty="0"/>
              <a:t> </a:t>
            </a:r>
            <a:r>
              <a:rPr lang="sk-SK" sz="2400" i="1" dirty="0" err="1"/>
              <a:t>sativum</a:t>
            </a:r>
            <a:r>
              <a:rPr lang="sk-SK" sz="2400" i="1" dirty="0"/>
              <a:t> – </a:t>
            </a:r>
            <a:r>
              <a:rPr lang="sk-SK" sz="2400" dirty="0"/>
              <a:t>hrach siaty</a:t>
            </a:r>
            <a:r>
              <a:rPr lang="sk-SK" sz="2400" i="1" dirty="0"/>
              <a:t/>
            </a:r>
            <a:br>
              <a:rPr lang="sk-SK" sz="2400" i="1" dirty="0"/>
            </a:br>
            <a:r>
              <a:rPr lang="sk-SK" sz="2400" i="1" dirty="0" err="1"/>
              <a:t>Solanum</a:t>
            </a:r>
            <a:r>
              <a:rPr lang="sk-SK" sz="2400" i="1" dirty="0"/>
              <a:t> </a:t>
            </a:r>
            <a:r>
              <a:rPr lang="sk-SK" sz="2400" i="1" dirty="0" err="1"/>
              <a:t>lycopersicum</a:t>
            </a:r>
            <a:r>
              <a:rPr lang="sk-SK" sz="2400" i="1" dirty="0"/>
              <a:t> – </a:t>
            </a:r>
            <a:r>
              <a:rPr lang="sk-SK" sz="2400" dirty="0"/>
              <a:t>rajčiak jedlý</a:t>
            </a:r>
            <a:r>
              <a:rPr lang="sk-SK" sz="2400" i="1" dirty="0"/>
              <a:t/>
            </a:r>
            <a:br>
              <a:rPr lang="sk-SK" sz="2400" i="1" dirty="0"/>
            </a:br>
            <a:r>
              <a:rPr lang="sk-SK" sz="2400" i="1" dirty="0" err="1"/>
              <a:t>Vicia</a:t>
            </a:r>
            <a:r>
              <a:rPr lang="sk-SK" sz="2400" i="1" dirty="0"/>
              <a:t> </a:t>
            </a:r>
            <a:r>
              <a:rPr lang="sk-SK" sz="2400" i="1" dirty="0" err="1"/>
              <a:t>faba</a:t>
            </a:r>
            <a:r>
              <a:rPr lang="sk-SK" sz="2400" i="1" dirty="0"/>
              <a:t> – </a:t>
            </a:r>
            <a:r>
              <a:rPr lang="sk-SK" sz="2400" dirty="0"/>
              <a:t>bôb záhradný</a:t>
            </a:r>
          </a:p>
          <a:p>
            <a:pPr marL="0" indent="0">
              <a:lnSpc>
                <a:spcPct val="100000"/>
              </a:lnSpc>
              <a:spcBef>
                <a:spcPts val="0"/>
              </a:spcBef>
              <a:buNone/>
            </a:pPr>
            <a:endParaRPr lang="sk-SK" sz="2400" i="1" dirty="0"/>
          </a:p>
          <a:p>
            <a:pPr marL="0" indent="0">
              <a:lnSpc>
                <a:spcPct val="100000"/>
              </a:lnSpc>
              <a:spcBef>
                <a:spcPts val="0"/>
              </a:spcBef>
              <a:buNone/>
            </a:pPr>
            <a:r>
              <a:rPr lang="sk-SK" altLang="sk-SK" sz="2400" b="1" dirty="0"/>
              <a:t>7. OSIVO</a:t>
            </a:r>
            <a:r>
              <a:rPr lang="sk-SK" sz="2400" b="1" dirty="0"/>
              <a:t> </a:t>
            </a:r>
            <a:r>
              <a:rPr lang="sk-SK" sz="2400" i="1" dirty="0" err="1"/>
              <a:t>Solanum</a:t>
            </a:r>
            <a:r>
              <a:rPr lang="sk-SK" sz="2400" i="1" dirty="0"/>
              <a:t> </a:t>
            </a:r>
            <a:r>
              <a:rPr lang="sk-SK" sz="2400" i="1" dirty="0" err="1"/>
              <a:t>tuberosum</a:t>
            </a:r>
            <a:r>
              <a:rPr lang="sk-SK" sz="2400" i="1" dirty="0"/>
              <a:t> - </a:t>
            </a:r>
            <a:r>
              <a:rPr lang="sk-SK" sz="2400" dirty="0"/>
              <a:t>zemiak</a:t>
            </a:r>
          </a:p>
          <a:p>
            <a:pPr marL="0" indent="0">
              <a:lnSpc>
                <a:spcPct val="100000"/>
              </a:lnSpc>
              <a:spcBef>
                <a:spcPts val="0"/>
              </a:spcBef>
              <a:buNone/>
            </a:pPr>
            <a:endParaRPr lang="sk-SK" sz="2400" i="1" dirty="0"/>
          </a:p>
          <a:p>
            <a:pPr marL="0" indent="0">
              <a:lnSpc>
                <a:spcPct val="100000"/>
              </a:lnSpc>
              <a:spcBef>
                <a:spcPts val="0"/>
              </a:spcBef>
              <a:buNone/>
            </a:pPr>
            <a:r>
              <a:rPr lang="sk-SK" altLang="sk-SK" sz="2400" b="1" dirty="0"/>
              <a:t>8. OSIVO </a:t>
            </a:r>
            <a:r>
              <a:rPr lang="sk-SK" sz="2400" i="1" dirty="0" err="1"/>
              <a:t>Medicago</a:t>
            </a:r>
            <a:r>
              <a:rPr lang="sk-SK" sz="2400" i="1" dirty="0"/>
              <a:t> </a:t>
            </a:r>
            <a:r>
              <a:rPr lang="sk-SK" sz="2400" i="1" dirty="0" err="1"/>
              <a:t>sativa</a:t>
            </a:r>
            <a:r>
              <a:rPr lang="sk-SK" sz="2400" i="1" dirty="0"/>
              <a:t> - </a:t>
            </a:r>
            <a:r>
              <a:rPr lang="sk-SK" sz="2400" dirty="0"/>
              <a:t>lucerna siata </a:t>
            </a:r>
            <a:endParaRPr lang="sk-SK" sz="2400" i="1" dirty="0"/>
          </a:p>
          <a:p>
            <a:pPr marL="0" indent="0">
              <a:lnSpc>
                <a:spcPct val="100000"/>
              </a:lnSpc>
              <a:spcBef>
                <a:spcPts val="0"/>
              </a:spcBef>
              <a:buNone/>
            </a:pPr>
            <a:endParaRPr lang="sk-SK" sz="2400" dirty="0"/>
          </a:p>
          <a:p>
            <a:pPr marL="0" indent="0">
              <a:lnSpc>
                <a:spcPct val="100000"/>
              </a:lnSpc>
              <a:spcBef>
                <a:spcPts val="0"/>
              </a:spcBef>
              <a:buNone/>
            </a:pPr>
            <a:r>
              <a:rPr lang="sk-SK" altLang="sk-SK" sz="2400" b="1" dirty="0"/>
              <a:t>9. OSIVO</a:t>
            </a:r>
            <a:r>
              <a:rPr lang="sk-SK" altLang="sk-SK" sz="2400" dirty="0"/>
              <a:t>:</a:t>
            </a:r>
          </a:p>
          <a:p>
            <a:pPr marL="0" indent="0">
              <a:lnSpc>
                <a:spcPct val="100000"/>
              </a:lnSpc>
              <a:spcBef>
                <a:spcPts val="0"/>
              </a:spcBef>
              <a:buNone/>
            </a:pPr>
            <a:r>
              <a:rPr lang="sk-SK" sz="2400" i="1" dirty="0" err="1"/>
              <a:t>Brassica</a:t>
            </a:r>
            <a:r>
              <a:rPr lang="sk-SK" sz="2400" i="1" dirty="0"/>
              <a:t> </a:t>
            </a:r>
            <a:r>
              <a:rPr lang="sk-SK" sz="2400" i="1" dirty="0" err="1"/>
              <a:t>napus</a:t>
            </a:r>
            <a:r>
              <a:rPr lang="sk-SK" sz="2400" i="1" dirty="0"/>
              <a:t> – </a:t>
            </a:r>
            <a:r>
              <a:rPr lang="sk-SK" sz="2400" dirty="0"/>
              <a:t>repka</a:t>
            </a:r>
            <a:r>
              <a:rPr lang="sk-SK" sz="2400" i="1" dirty="0"/>
              <a:t/>
            </a:r>
            <a:br>
              <a:rPr lang="sk-SK" sz="2400" i="1" dirty="0"/>
            </a:br>
            <a:r>
              <a:rPr lang="sk-SK" sz="2400" i="1" dirty="0" err="1"/>
              <a:t>Brassica</a:t>
            </a:r>
            <a:r>
              <a:rPr lang="sk-SK" sz="2400" i="1" dirty="0"/>
              <a:t> </a:t>
            </a:r>
            <a:r>
              <a:rPr lang="sk-SK" sz="2400" i="1" dirty="0" err="1"/>
              <a:t>rapa</a:t>
            </a:r>
            <a:r>
              <a:rPr lang="sk-SK" sz="2400" i="1" dirty="0"/>
              <a:t> – </a:t>
            </a:r>
            <a:r>
              <a:rPr lang="sk-SK" sz="2400" dirty="0"/>
              <a:t>kapusta poľná</a:t>
            </a:r>
            <a:r>
              <a:rPr lang="sk-SK" sz="2400" i="1" dirty="0"/>
              <a:t/>
            </a:r>
            <a:br>
              <a:rPr lang="sk-SK" sz="2400" i="1" dirty="0"/>
            </a:br>
            <a:r>
              <a:rPr lang="en-GB" sz="2400" i="1" dirty="0"/>
              <a:t>Glycine max</a:t>
            </a:r>
            <a:r>
              <a:rPr lang="sk-SK" sz="2400" i="1" dirty="0"/>
              <a:t> – </a:t>
            </a:r>
            <a:r>
              <a:rPr lang="sk-SK" sz="2400" dirty="0"/>
              <a:t>sója fazuľová</a:t>
            </a:r>
            <a:r>
              <a:rPr lang="sk-SK" sz="2400" i="1" dirty="0"/>
              <a:t/>
            </a:r>
            <a:br>
              <a:rPr lang="sk-SK" sz="2400" i="1" dirty="0"/>
            </a:br>
            <a:r>
              <a:rPr lang="sk-SK" sz="2400" i="1" dirty="0" err="1"/>
              <a:t>Helianthus</a:t>
            </a:r>
            <a:r>
              <a:rPr lang="sk-SK" sz="2400" i="1" dirty="0"/>
              <a:t> </a:t>
            </a:r>
            <a:r>
              <a:rPr lang="sk-SK" sz="2400" i="1" dirty="0" err="1"/>
              <a:t>annuus</a:t>
            </a:r>
            <a:r>
              <a:rPr lang="sk-SK" sz="2400" i="1" dirty="0"/>
              <a:t> - </a:t>
            </a:r>
            <a:r>
              <a:rPr lang="sk-SK" sz="2400" dirty="0"/>
              <a:t>slnečnica ročná </a:t>
            </a:r>
            <a:r>
              <a:rPr lang="sk-SK" sz="2400" i="1" dirty="0"/>
              <a:t/>
            </a:r>
            <a:br>
              <a:rPr lang="sk-SK" sz="2400" i="1" dirty="0"/>
            </a:br>
            <a:r>
              <a:rPr lang="sk-SK" sz="2400" i="1" dirty="0" err="1"/>
              <a:t>Linum</a:t>
            </a:r>
            <a:r>
              <a:rPr lang="sk-SK" sz="2400" i="1" dirty="0"/>
              <a:t> </a:t>
            </a:r>
            <a:r>
              <a:rPr lang="sk-SK" sz="2400" i="1" dirty="0" err="1"/>
              <a:t>usitatissimum</a:t>
            </a:r>
            <a:r>
              <a:rPr lang="sk-SK" sz="2400" i="1" dirty="0"/>
              <a:t> – </a:t>
            </a:r>
            <a:r>
              <a:rPr lang="sk-SK" sz="2400" dirty="0"/>
              <a:t>ľan siaty</a:t>
            </a:r>
            <a:r>
              <a:rPr lang="sk-SK" sz="2400" i="1" dirty="0"/>
              <a:t/>
            </a:r>
            <a:br>
              <a:rPr lang="sk-SK" sz="2400" i="1" dirty="0"/>
            </a:br>
            <a:r>
              <a:rPr lang="sk-SK" sz="2400" i="1" dirty="0" err="1"/>
              <a:t>Sinapis</a:t>
            </a:r>
            <a:r>
              <a:rPr lang="sk-SK" sz="2400" i="1" dirty="0"/>
              <a:t> </a:t>
            </a:r>
            <a:r>
              <a:rPr lang="sk-SK" sz="2400" i="1" dirty="0" err="1"/>
              <a:t>alba</a:t>
            </a:r>
            <a:r>
              <a:rPr lang="sk-SK" sz="2400" i="1" dirty="0"/>
              <a:t> – </a:t>
            </a:r>
            <a:r>
              <a:rPr lang="sk-SK" sz="2400" dirty="0"/>
              <a:t>horčica biela</a:t>
            </a:r>
          </a:p>
        </p:txBody>
      </p:sp>
      <p:sp>
        <p:nvSpPr>
          <p:cNvPr id="4" name="Zástupný symbol dátumu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27</a:t>
            </a:fld>
            <a:endParaRPr lang="sk-SK"/>
          </a:p>
        </p:txBody>
      </p:sp>
    </p:spTree>
    <p:extLst>
      <p:ext uri="{BB962C8B-B14F-4D97-AF65-F5344CB8AC3E}">
        <p14:creationId xmlns:p14="http://schemas.microsoft.com/office/powerpoint/2010/main" val="4149437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800100" y="1645332"/>
            <a:ext cx="10544175" cy="4573354"/>
          </a:xfrm>
        </p:spPr>
        <p:txBody>
          <a:bodyPr numCol="2">
            <a:normAutofit/>
          </a:bodyPr>
          <a:lstStyle/>
          <a:p>
            <a:pPr marL="0" lvl="2" indent="0">
              <a:lnSpc>
                <a:spcPct val="150000"/>
              </a:lnSpc>
              <a:spcBef>
                <a:spcPts val="0"/>
              </a:spcBef>
              <a:buNone/>
            </a:pPr>
            <a:r>
              <a:rPr lang="sk-SK" b="1" dirty="0"/>
              <a:t>10. OSIVO OKRASNÝCH DRUHOV</a:t>
            </a:r>
            <a:r>
              <a:rPr lang="sk-SK" dirty="0"/>
              <a:t>:</a:t>
            </a:r>
          </a:p>
          <a:p>
            <a:pPr marL="0" lvl="2" indent="0">
              <a:lnSpc>
                <a:spcPct val="150000"/>
              </a:lnSpc>
              <a:spcBef>
                <a:spcPts val="0"/>
              </a:spcBef>
              <a:buNone/>
            </a:pPr>
            <a:r>
              <a:rPr lang="sk-SK" i="1" dirty="0" err="1"/>
              <a:t>Allium</a:t>
            </a:r>
            <a:r>
              <a:rPr lang="sk-SK" i="1" dirty="0"/>
              <a:t> - </a:t>
            </a:r>
            <a:r>
              <a:rPr lang="sk-SK" dirty="0"/>
              <a:t>cesnak</a:t>
            </a:r>
            <a:r>
              <a:rPr lang="sk-SK" i="1" dirty="0"/>
              <a:t/>
            </a:r>
            <a:br>
              <a:rPr lang="sk-SK" i="1" dirty="0"/>
            </a:br>
            <a:r>
              <a:rPr lang="sk-SK" i="1" dirty="0" err="1"/>
              <a:t>Capsicum</a:t>
            </a:r>
            <a:r>
              <a:rPr lang="sk-SK" i="1" dirty="0"/>
              <a:t> </a:t>
            </a:r>
            <a:r>
              <a:rPr lang="sk-SK" i="1" dirty="0" err="1"/>
              <a:t>annuum</a:t>
            </a:r>
            <a:r>
              <a:rPr lang="sk-SK" i="1" dirty="0"/>
              <a:t> - </a:t>
            </a:r>
            <a:r>
              <a:rPr lang="sk-SK" dirty="0"/>
              <a:t>paprika ročná</a:t>
            </a:r>
            <a:r>
              <a:rPr lang="sk-SK" i="1" dirty="0"/>
              <a:t/>
            </a:r>
            <a:br>
              <a:rPr lang="sk-SK" i="1" dirty="0"/>
            </a:br>
            <a:r>
              <a:rPr lang="sk-SK" i="1" dirty="0" err="1"/>
              <a:t>Helianthus</a:t>
            </a:r>
            <a:r>
              <a:rPr lang="sk-SK" i="1" dirty="0"/>
              <a:t> </a:t>
            </a:r>
            <a:r>
              <a:rPr lang="sk-SK" i="1" dirty="0" err="1"/>
              <a:t>annuus</a:t>
            </a:r>
            <a:r>
              <a:rPr lang="sk-SK" i="1" dirty="0"/>
              <a:t> – </a:t>
            </a:r>
            <a:r>
              <a:rPr lang="sk-SK" dirty="0"/>
              <a:t>slnečnica ročná</a:t>
            </a:r>
            <a:r>
              <a:rPr lang="sk-SK" i="1" dirty="0"/>
              <a:t/>
            </a:r>
            <a:br>
              <a:rPr lang="sk-SK" i="1" dirty="0"/>
            </a:br>
            <a:r>
              <a:rPr lang="sk-SK" i="1" dirty="0" err="1"/>
              <a:t>Prunus</a:t>
            </a:r>
            <a:r>
              <a:rPr lang="sk-SK" i="1" dirty="0"/>
              <a:t> </a:t>
            </a:r>
            <a:r>
              <a:rPr lang="sk-SK" i="1" dirty="0" err="1"/>
              <a:t>avium</a:t>
            </a:r>
            <a:r>
              <a:rPr lang="sk-SK" i="1" dirty="0"/>
              <a:t> – </a:t>
            </a:r>
            <a:r>
              <a:rPr lang="sk-SK" dirty="0"/>
              <a:t>čerešňa vtáčia</a:t>
            </a:r>
            <a:r>
              <a:rPr lang="sk-SK" i="1" dirty="0"/>
              <a:t/>
            </a:r>
            <a:br>
              <a:rPr lang="sk-SK" i="1" dirty="0"/>
            </a:br>
            <a:r>
              <a:rPr lang="sk-SK" i="1" dirty="0" err="1"/>
              <a:t>Prunus</a:t>
            </a:r>
            <a:r>
              <a:rPr lang="sk-SK" i="1" dirty="0"/>
              <a:t> </a:t>
            </a:r>
            <a:r>
              <a:rPr lang="sk-SK" i="1" dirty="0" err="1"/>
              <a:t>armeniaca</a:t>
            </a:r>
            <a:r>
              <a:rPr lang="sk-SK" i="1" dirty="0"/>
              <a:t> - </a:t>
            </a:r>
            <a:r>
              <a:rPr lang="sk-SK" dirty="0"/>
              <a:t>marhuľa</a:t>
            </a:r>
            <a:r>
              <a:rPr lang="sk-SK" i="1" dirty="0"/>
              <a:t/>
            </a:r>
            <a:br>
              <a:rPr lang="sk-SK" i="1" dirty="0"/>
            </a:br>
            <a:r>
              <a:rPr lang="sk-SK" i="1" dirty="0" err="1"/>
              <a:t>Prunus</a:t>
            </a:r>
            <a:r>
              <a:rPr lang="sk-SK" i="1" dirty="0"/>
              <a:t> </a:t>
            </a:r>
            <a:r>
              <a:rPr lang="sk-SK" i="1" dirty="0" err="1"/>
              <a:t>cerasus</a:t>
            </a:r>
            <a:r>
              <a:rPr lang="sk-SK" i="1" dirty="0"/>
              <a:t> - </a:t>
            </a:r>
            <a:r>
              <a:rPr lang="sk-SK" dirty="0"/>
              <a:t>čerešňa</a:t>
            </a:r>
            <a:r>
              <a:rPr lang="sk-SK" i="1" dirty="0"/>
              <a:t/>
            </a:r>
            <a:br>
              <a:rPr lang="sk-SK" i="1" dirty="0"/>
            </a:br>
            <a:r>
              <a:rPr lang="sk-SK" i="1" dirty="0" err="1"/>
              <a:t>Prunus</a:t>
            </a:r>
            <a:r>
              <a:rPr lang="sk-SK" i="1" dirty="0"/>
              <a:t> </a:t>
            </a:r>
            <a:r>
              <a:rPr lang="sk-SK" i="1" dirty="0" err="1"/>
              <a:t>domestica</a:t>
            </a:r>
            <a:r>
              <a:rPr lang="sk-SK" i="1" dirty="0"/>
              <a:t> - </a:t>
            </a:r>
            <a:r>
              <a:rPr lang="sk-SK" dirty="0"/>
              <a:t>slivka</a:t>
            </a:r>
          </a:p>
          <a:p>
            <a:pPr marL="0" lvl="2" indent="0">
              <a:lnSpc>
                <a:spcPct val="150000"/>
              </a:lnSpc>
              <a:spcBef>
                <a:spcPts val="0"/>
              </a:spcBef>
              <a:buNone/>
            </a:pPr>
            <a:r>
              <a:rPr lang="sk-SK" i="1" dirty="0"/>
              <a:t> </a:t>
            </a:r>
            <a:r>
              <a:rPr lang="sk-SK" i="1" dirty="0" err="1"/>
              <a:t>Prunus</a:t>
            </a:r>
            <a:r>
              <a:rPr lang="sk-SK" i="1" dirty="0"/>
              <a:t> </a:t>
            </a:r>
            <a:r>
              <a:rPr lang="sk-SK" i="1" dirty="0" err="1"/>
              <a:t>dulcis</a:t>
            </a:r>
            <a:r>
              <a:rPr lang="sk-SK" i="1" dirty="0"/>
              <a:t> - </a:t>
            </a:r>
            <a:r>
              <a:rPr lang="sk-SK" dirty="0"/>
              <a:t>mandľa</a:t>
            </a:r>
            <a:r>
              <a:rPr lang="sk-SK" i="1" dirty="0"/>
              <a:t/>
            </a:r>
            <a:br>
              <a:rPr lang="sk-SK" i="1" dirty="0"/>
            </a:br>
            <a:r>
              <a:rPr lang="sk-SK" i="1" dirty="0"/>
              <a:t> </a:t>
            </a:r>
            <a:r>
              <a:rPr lang="sk-SK" i="1" dirty="0" err="1"/>
              <a:t>Prunus</a:t>
            </a:r>
            <a:r>
              <a:rPr lang="sk-SK" i="1" dirty="0"/>
              <a:t> </a:t>
            </a:r>
            <a:r>
              <a:rPr lang="sk-SK" i="1" dirty="0" err="1"/>
              <a:t>persica</a:t>
            </a:r>
            <a:r>
              <a:rPr lang="sk-SK" i="1" dirty="0"/>
              <a:t> - </a:t>
            </a:r>
            <a:r>
              <a:rPr lang="sk-SK" dirty="0"/>
              <a:t>broskyňa</a:t>
            </a:r>
            <a:r>
              <a:rPr lang="sk-SK" i="1" dirty="0"/>
              <a:t/>
            </a:r>
            <a:br>
              <a:rPr lang="sk-SK" i="1" dirty="0"/>
            </a:br>
            <a:r>
              <a:rPr lang="sk-SK" i="1" dirty="0" err="1"/>
              <a:t>Prunus</a:t>
            </a:r>
            <a:r>
              <a:rPr lang="sk-SK" i="1" dirty="0"/>
              <a:t> </a:t>
            </a:r>
            <a:r>
              <a:rPr lang="sk-SK" i="1" dirty="0" err="1"/>
              <a:t>salicina</a:t>
            </a:r>
            <a:r>
              <a:rPr lang="sk-SK" i="1" dirty="0"/>
              <a:t> – </a:t>
            </a:r>
            <a:r>
              <a:rPr lang="sk-SK" dirty="0"/>
              <a:t>slivka japonská</a:t>
            </a:r>
          </a:p>
          <a:p>
            <a:pPr marL="0" indent="0">
              <a:lnSpc>
                <a:spcPct val="150000"/>
              </a:lnSpc>
              <a:spcBef>
                <a:spcPts val="0"/>
              </a:spcBef>
              <a:buNone/>
            </a:pPr>
            <a:r>
              <a:rPr lang="sk-SK" altLang="sk-SK" sz="1800" b="1" dirty="0"/>
              <a:t>11. OSIVO OVOCNÝCH DRUHOV:</a:t>
            </a:r>
          </a:p>
          <a:p>
            <a:pPr marL="0" indent="0">
              <a:lnSpc>
                <a:spcPct val="150000"/>
              </a:lnSpc>
              <a:spcBef>
                <a:spcPts val="0"/>
              </a:spcBef>
              <a:buNone/>
            </a:pPr>
            <a:r>
              <a:rPr lang="sk-SK" sz="1800" i="1" dirty="0" err="1"/>
              <a:t>Prunus</a:t>
            </a:r>
            <a:r>
              <a:rPr lang="sk-SK" sz="1800" i="1" dirty="0"/>
              <a:t> </a:t>
            </a:r>
            <a:r>
              <a:rPr lang="sk-SK" sz="1800" i="1" dirty="0" err="1"/>
              <a:t>avium</a:t>
            </a:r>
            <a:r>
              <a:rPr lang="sk-SK" sz="1800" i="1" dirty="0"/>
              <a:t> – </a:t>
            </a:r>
            <a:r>
              <a:rPr lang="sk-SK" sz="1800" dirty="0"/>
              <a:t>čerešňa vtáčia</a:t>
            </a:r>
            <a:r>
              <a:rPr lang="sk-SK" sz="1800" i="1" dirty="0"/>
              <a:t/>
            </a:r>
            <a:br>
              <a:rPr lang="sk-SK" sz="1800" i="1" dirty="0"/>
            </a:br>
            <a:r>
              <a:rPr lang="sk-SK" sz="1800" i="1" dirty="0" err="1"/>
              <a:t>Prunus</a:t>
            </a:r>
            <a:r>
              <a:rPr lang="sk-SK" sz="1800" i="1" dirty="0"/>
              <a:t> </a:t>
            </a:r>
            <a:r>
              <a:rPr lang="sk-SK" sz="1800" i="1" dirty="0" err="1"/>
              <a:t>armeniaca</a:t>
            </a:r>
            <a:r>
              <a:rPr lang="sk-SK" sz="1800" i="1" dirty="0"/>
              <a:t> - </a:t>
            </a:r>
            <a:r>
              <a:rPr lang="sk-SK" sz="1800" dirty="0"/>
              <a:t>marhuľa</a:t>
            </a:r>
            <a:r>
              <a:rPr lang="sk-SK" sz="1800" i="1" dirty="0"/>
              <a:t/>
            </a:r>
            <a:br>
              <a:rPr lang="sk-SK" sz="1800" i="1" dirty="0"/>
            </a:br>
            <a:r>
              <a:rPr lang="sk-SK" sz="1800" i="1" dirty="0" err="1"/>
              <a:t>Prunus</a:t>
            </a:r>
            <a:r>
              <a:rPr lang="sk-SK" sz="1800" i="1" dirty="0"/>
              <a:t> </a:t>
            </a:r>
            <a:r>
              <a:rPr lang="sk-SK" sz="1800" i="1" dirty="0" err="1"/>
              <a:t>cerasus</a:t>
            </a:r>
            <a:r>
              <a:rPr lang="sk-SK" sz="1800" i="1" dirty="0"/>
              <a:t> - </a:t>
            </a:r>
            <a:r>
              <a:rPr lang="sk-SK" sz="1800" dirty="0"/>
              <a:t>čerešňa</a:t>
            </a:r>
            <a:r>
              <a:rPr lang="sk-SK" sz="1800" i="1" dirty="0"/>
              <a:t/>
            </a:r>
            <a:br>
              <a:rPr lang="sk-SK" sz="1800" i="1" dirty="0"/>
            </a:br>
            <a:r>
              <a:rPr lang="sk-SK" sz="1800" i="1" dirty="0" err="1"/>
              <a:t>Prunus</a:t>
            </a:r>
            <a:r>
              <a:rPr lang="sk-SK" sz="1800" i="1" dirty="0"/>
              <a:t> </a:t>
            </a:r>
            <a:r>
              <a:rPr lang="sk-SK" sz="1800" i="1" dirty="0" err="1"/>
              <a:t>domestica</a:t>
            </a:r>
            <a:r>
              <a:rPr lang="sk-SK" sz="1800" i="1" dirty="0"/>
              <a:t>- </a:t>
            </a:r>
            <a:r>
              <a:rPr lang="sk-SK" sz="1800" dirty="0"/>
              <a:t>slivka</a:t>
            </a:r>
            <a:r>
              <a:rPr lang="sk-SK" sz="1800" i="1" dirty="0"/>
              <a:t/>
            </a:r>
            <a:br>
              <a:rPr lang="sk-SK" sz="1800" i="1" dirty="0"/>
            </a:br>
            <a:r>
              <a:rPr lang="sk-SK" sz="1800" i="1" dirty="0" err="1"/>
              <a:t>Prunus</a:t>
            </a:r>
            <a:r>
              <a:rPr lang="sk-SK" sz="1800" i="1" dirty="0"/>
              <a:t> </a:t>
            </a:r>
            <a:r>
              <a:rPr lang="sk-SK" sz="1800" i="1" dirty="0" err="1"/>
              <a:t>dulcis</a:t>
            </a:r>
            <a:r>
              <a:rPr lang="sk-SK" sz="1800" i="1" dirty="0"/>
              <a:t> - </a:t>
            </a:r>
            <a:r>
              <a:rPr lang="sk-SK" sz="1800" dirty="0"/>
              <a:t>mandľa</a:t>
            </a:r>
            <a:r>
              <a:rPr lang="sk-SK" sz="1800" i="1" dirty="0"/>
              <a:t/>
            </a:r>
            <a:br>
              <a:rPr lang="sk-SK" sz="1800" i="1" dirty="0"/>
            </a:br>
            <a:r>
              <a:rPr lang="sk-SK" sz="1800" i="1" dirty="0" err="1"/>
              <a:t>Prunus</a:t>
            </a:r>
            <a:r>
              <a:rPr lang="sk-SK" sz="1800" i="1" dirty="0"/>
              <a:t> </a:t>
            </a:r>
            <a:r>
              <a:rPr lang="sk-SK" sz="1800" i="1" dirty="0" err="1"/>
              <a:t>persica</a:t>
            </a:r>
            <a:r>
              <a:rPr lang="sk-SK" sz="1800" i="1" dirty="0"/>
              <a:t> - </a:t>
            </a:r>
            <a:r>
              <a:rPr lang="sk-SK" sz="1800" dirty="0"/>
              <a:t>broskyňa</a:t>
            </a:r>
            <a:r>
              <a:rPr lang="sk-SK" sz="1800" i="1" dirty="0"/>
              <a:t/>
            </a:r>
            <a:br>
              <a:rPr lang="sk-SK" sz="1800" i="1" dirty="0"/>
            </a:br>
            <a:r>
              <a:rPr lang="sk-SK" sz="1800" i="1" dirty="0" err="1"/>
              <a:t>Prunus</a:t>
            </a:r>
            <a:r>
              <a:rPr lang="sk-SK" sz="1800" i="1" dirty="0"/>
              <a:t> </a:t>
            </a:r>
            <a:r>
              <a:rPr lang="sk-SK" sz="1800" i="1" dirty="0" err="1"/>
              <a:t>salicina</a:t>
            </a:r>
            <a:r>
              <a:rPr lang="sk-SK" sz="1800" i="1" dirty="0"/>
              <a:t>– </a:t>
            </a:r>
            <a:r>
              <a:rPr lang="sk-SK" sz="1800" dirty="0"/>
              <a:t>slivka japonská</a:t>
            </a:r>
            <a:endParaRPr lang="sk-SK" sz="1800" i="1" dirty="0"/>
          </a:p>
          <a:p>
            <a:endParaRPr lang="sk-SK" dirty="0"/>
          </a:p>
        </p:txBody>
      </p:sp>
      <p:sp>
        <p:nvSpPr>
          <p:cNvPr id="4" name="Zástupný symbol dátumu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28</a:t>
            </a:fld>
            <a:endParaRPr lang="sk-SK"/>
          </a:p>
        </p:txBody>
      </p:sp>
      <p:sp>
        <p:nvSpPr>
          <p:cNvPr id="7" name="Nadpis 1"/>
          <p:cNvSpPr>
            <a:spLocks noGrp="1"/>
          </p:cNvSpPr>
          <p:nvPr>
            <p:ph type="title"/>
          </p:nvPr>
        </p:nvSpPr>
        <p:spPr>
          <a:xfrm>
            <a:off x="685800" y="673781"/>
            <a:ext cx="10820400" cy="869269"/>
          </a:xfrm>
        </p:spPr>
        <p:txBody>
          <a:bodyPr>
            <a:noAutofit/>
          </a:bodyPr>
          <a:lstStyle/>
          <a:p>
            <a:pPr algn="ctr"/>
            <a:r>
              <a:rPr lang="sk-SK" sz="2400" b="1" dirty="0"/>
              <a:t>Zoznam rastlín, rastlinných produktov a iných predmetov, </a:t>
            </a:r>
            <a:br>
              <a:rPr lang="sk-SK" sz="2400" b="1" dirty="0"/>
            </a:br>
            <a:r>
              <a:rPr lang="sk-SK" sz="2400" b="1" dirty="0"/>
              <a:t>pre ktoré sa vyžaduje rastlinný pas</a:t>
            </a:r>
            <a:endParaRPr lang="sk-SK" sz="2400" dirty="0"/>
          </a:p>
        </p:txBody>
      </p:sp>
    </p:spTree>
    <p:extLst>
      <p:ext uri="{BB962C8B-B14F-4D97-AF65-F5344CB8AC3E}">
        <p14:creationId xmlns:p14="http://schemas.microsoft.com/office/powerpoint/2010/main" val="4075105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396" y="811998"/>
            <a:ext cx="10745804" cy="559330"/>
          </a:xfrm>
        </p:spPr>
        <p:txBody>
          <a:bodyPr>
            <a:normAutofit fontScale="90000"/>
          </a:bodyPr>
          <a:lstStyle/>
          <a:p>
            <a:pPr algn="ctr"/>
            <a:r>
              <a:rPr lang="sk-SK" b="1" dirty="0"/>
              <a:t>Formát a údaje RP </a:t>
            </a:r>
            <a:r>
              <a:rPr lang="sk-SK" b="1" dirty="0">
                <a:solidFill>
                  <a:srgbClr val="0000FF"/>
                </a:solidFill>
              </a:rPr>
              <a:t>časť A</a:t>
            </a:r>
            <a:r>
              <a:rPr lang="sk-SK" b="1" dirty="0"/>
              <a:t>  </a:t>
            </a:r>
            <a:r>
              <a:rPr lang="sk-SK" b="1" dirty="0">
                <a:hlinkClick r:id="rId2"/>
              </a:rPr>
              <a:t>VN KOM 2017/2313</a:t>
            </a:r>
            <a:r>
              <a:rPr lang="sk-SK" b="1" dirty="0"/>
              <a:t> </a:t>
            </a:r>
          </a:p>
        </p:txBody>
      </p:sp>
      <p:sp>
        <p:nvSpPr>
          <p:cNvPr id="3" name="Zástupný objekt pre obsah 2"/>
          <p:cNvSpPr>
            <a:spLocks noGrp="1"/>
          </p:cNvSpPr>
          <p:nvPr>
            <p:ph idx="1"/>
          </p:nvPr>
        </p:nvSpPr>
        <p:spPr>
          <a:xfrm>
            <a:off x="685800" y="1504950"/>
            <a:ext cx="10820400" cy="4921976"/>
          </a:xfrm>
        </p:spPr>
        <p:txBody>
          <a:bodyPr>
            <a:normAutofit/>
          </a:bodyPr>
          <a:lstStyle/>
          <a:p>
            <a:pPr marL="0" indent="0" algn="just">
              <a:buNone/>
            </a:pPr>
            <a:r>
              <a:rPr lang="sk-SK" dirty="0"/>
              <a:t>Konkrétne požiadavky na obsah RP musia zodpovedať špecifikáciám VN KOM 2017/2313. Formát a veľkosť umožňujú určitú flexibilitu použitia. </a:t>
            </a:r>
            <a:endParaRPr lang="sk-SK" dirty="0">
              <a:solidFill>
                <a:srgbClr val="FF0000"/>
              </a:solidFill>
            </a:endParaRPr>
          </a:p>
          <a:p>
            <a:pPr algn="just">
              <a:buFont typeface="Wingdings" panose="05000000000000000000" pitchFamily="2" charset="2"/>
              <a:buChar char="v"/>
            </a:pPr>
            <a:r>
              <a:rPr lang="sk-SK" b="1" u="sng" dirty="0"/>
              <a:t>Označenie rastlinného pasu</a:t>
            </a:r>
          </a:p>
          <a:p>
            <a:pPr marL="0" indent="0" algn="just">
              <a:buNone/>
            </a:pPr>
            <a:r>
              <a:rPr lang="sk-SK" u="sng" dirty="0"/>
              <a:t>Na RP majú byť viditeľné a čitateľné tieto informácie</a:t>
            </a:r>
            <a:r>
              <a:rPr lang="sk-SK" dirty="0"/>
              <a:t>:</a:t>
            </a:r>
          </a:p>
          <a:p>
            <a:pPr algn="just">
              <a:buFont typeface="Wingdings" panose="05000000000000000000" pitchFamily="2" charset="2"/>
              <a:buChar char="Ø"/>
            </a:pPr>
            <a:r>
              <a:rPr lang="sk-SK" dirty="0"/>
              <a:t>vľavo hore: vlajka EÚ (farebná alebo čiernobiela tlač)</a:t>
            </a:r>
          </a:p>
          <a:p>
            <a:pPr algn="just">
              <a:buFont typeface="Wingdings" panose="05000000000000000000" pitchFamily="2" charset="2"/>
              <a:buChar char="Ø"/>
            </a:pPr>
            <a:r>
              <a:rPr lang="sk-SK" dirty="0"/>
              <a:t>vpravo hore text: </a:t>
            </a:r>
            <a:r>
              <a:rPr lang="sk-SK" b="1" dirty="0"/>
              <a:t>„</a:t>
            </a:r>
            <a:r>
              <a:rPr lang="sk-SK" b="1" dirty="0">
                <a:effectLst/>
                <a:latin typeface="Times New Roman" panose="02020603050405020304" pitchFamily="18" charset="0"/>
                <a:ea typeface="Calibri" panose="020F0502020204030204" pitchFamily="34" charset="0"/>
              </a:rPr>
              <a:t>Rastlinný pas / </a:t>
            </a:r>
            <a:r>
              <a:rPr lang="sk-SK" b="1" dirty="0" err="1"/>
              <a:t>Plant</a:t>
            </a:r>
            <a:r>
              <a:rPr lang="sk-SK" b="1" dirty="0"/>
              <a:t> </a:t>
            </a:r>
            <a:r>
              <a:rPr lang="sk-SK" b="1" dirty="0" err="1"/>
              <a:t>Passport</a:t>
            </a:r>
            <a:r>
              <a:rPr lang="sk-SK" b="1" dirty="0"/>
              <a:t>“ </a:t>
            </a:r>
            <a:endParaRPr lang="sk-SK" dirty="0"/>
          </a:p>
          <a:p>
            <a:pPr marL="0" indent="0" algn="just">
              <a:buNone/>
            </a:pPr>
            <a:r>
              <a:rPr lang="sk-SK" dirty="0"/>
              <a:t>Legendy A,B,C,D – vysvetlivky:</a:t>
            </a:r>
          </a:p>
          <a:p>
            <a:pPr algn="just">
              <a:buFont typeface="Wingdings" panose="05000000000000000000" pitchFamily="2" charset="2"/>
              <a:buChar char="Ø"/>
            </a:pPr>
            <a:r>
              <a:rPr lang="sk-SK" dirty="0"/>
              <a:t>písmeno A: botanický názov / </a:t>
            </a:r>
            <a:r>
              <a:rPr lang="sk-SK" dirty="0" err="1"/>
              <a:t>taxóny</a:t>
            </a:r>
            <a:r>
              <a:rPr lang="sk-SK" dirty="0"/>
              <a:t> dotknutých druhov rastlín a voliteľne názov odrody</a:t>
            </a:r>
          </a:p>
          <a:p>
            <a:pPr algn="just">
              <a:buFont typeface="Wingdings" panose="05000000000000000000" pitchFamily="2" charset="2"/>
              <a:buChar char="Ø"/>
            </a:pPr>
            <a:r>
              <a:rPr lang="sk-SK" dirty="0"/>
              <a:t>písmeno B: národné registračné číslo oprávneného prevádzkovateľa</a:t>
            </a:r>
          </a:p>
          <a:p>
            <a:pPr algn="just">
              <a:buFont typeface="Wingdings" panose="05000000000000000000" pitchFamily="2" charset="2"/>
              <a:buChar char="Ø"/>
            </a:pPr>
            <a:r>
              <a:rPr lang="sk-SK" dirty="0"/>
              <a:t>písmeno C: kód </a:t>
            </a:r>
            <a:r>
              <a:rPr lang="sk-SK" dirty="0" err="1"/>
              <a:t>vysledovateľnosti</a:t>
            </a:r>
            <a:r>
              <a:rPr lang="sk-SK" dirty="0"/>
              <a:t> rastlín, rastlinných produktov alebo iných predmetov</a:t>
            </a:r>
          </a:p>
          <a:p>
            <a:pPr algn="just">
              <a:buFont typeface="Wingdings" panose="05000000000000000000" pitchFamily="2" charset="2"/>
              <a:buChar char="Ø"/>
            </a:pPr>
            <a:r>
              <a:rPr lang="sk-SK" dirty="0"/>
              <a:t>písmeno D: dvojpísmenový kód členského štátu, v ktorom je zaregistrovaný oprávnený prevádzkovateľ vydávajúci rastlinný pas, alebo názov/kód tretej krajiny pôvodu </a:t>
            </a:r>
          </a:p>
          <a:p>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29</a:t>
            </a:fld>
            <a:endParaRPr lang="sk-SK"/>
          </a:p>
        </p:txBody>
      </p:sp>
      <p:sp>
        <p:nvSpPr>
          <p:cNvPr id="7" name="Šípka doprava 6"/>
          <p:cNvSpPr/>
          <p:nvPr/>
        </p:nvSpPr>
        <p:spPr>
          <a:xfrm>
            <a:off x="7110821" y="6061800"/>
            <a:ext cx="3457303" cy="6591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k-SK" b="1" dirty="0">
                <a:solidFill>
                  <a:schemeClr val="tx1"/>
                </a:solidFill>
              </a:rPr>
              <a:t>Vysvetlivky ďalšia strana</a:t>
            </a:r>
          </a:p>
        </p:txBody>
      </p:sp>
    </p:spTree>
    <p:extLst>
      <p:ext uri="{BB962C8B-B14F-4D97-AF65-F5344CB8AC3E}">
        <p14:creationId xmlns:p14="http://schemas.microsoft.com/office/powerpoint/2010/main" val="3215963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4943D0-B3EA-4BC4-BDBC-40065CD22B03}"/>
              </a:ext>
            </a:extLst>
          </p:cNvPr>
          <p:cNvSpPr>
            <a:spLocks noGrp="1"/>
          </p:cNvSpPr>
          <p:nvPr>
            <p:ph type="title"/>
          </p:nvPr>
        </p:nvSpPr>
        <p:spPr>
          <a:xfrm>
            <a:off x="777240" y="228601"/>
            <a:ext cx="10728960" cy="1223010"/>
          </a:xfrm>
        </p:spPr>
        <p:txBody>
          <a:bodyPr/>
          <a:lstStyle/>
          <a:p>
            <a:pPr algn="ctr"/>
            <a:r>
              <a:rPr lang="sk-SK" b="1" dirty="0"/>
              <a:t>Odbor ochrany rastlín  </a:t>
            </a:r>
            <a:r>
              <a:rPr lang="sk-SK" b="1" dirty="0" smtClean="0"/>
              <a:t>a</a:t>
            </a:r>
            <a:br>
              <a:rPr lang="sk-SK" b="1" dirty="0" smtClean="0"/>
            </a:br>
            <a:r>
              <a:rPr lang="sk-SK" b="1" dirty="0" smtClean="0"/>
              <a:t> Odbor kontroly ochrany rastlín</a:t>
            </a:r>
            <a:endParaRPr lang="sk-SK" b="1" dirty="0"/>
          </a:p>
        </p:txBody>
      </p:sp>
      <p:sp>
        <p:nvSpPr>
          <p:cNvPr id="3" name="Zástupný objekt pre obsah 2">
            <a:extLst>
              <a:ext uri="{FF2B5EF4-FFF2-40B4-BE49-F238E27FC236}">
                <a16:creationId xmlns:a16="http://schemas.microsoft.com/office/drawing/2014/main" id="{C3ECEE84-EA20-4657-8D6A-D33A9F738BC1}"/>
              </a:ext>
            </a:extLst>
          </p:cNvPr>
          <p:cNvSpPr>
            <a:spLocks noGrp="1"/>
          </p:cNvSpPr>
          <p:nvPr>
            <p:ph idx="1"/>
          </p:nvPr>
        </p:nvSpPr>
        <p:spPr>
          <a:xfrm>
            <a:off x="685800" y="1627415"/>
            <a:ext cx="10820400" cy="4767074"/>
          </a:xfrm>
        </p:spPr>
        <p:txBody>
          <a:bodyPr>
            <a:normAutofit/>
          </a:bodyPr>
          <a:lstStyle/>
          <a:p>
            <a:pPr marL="0" lvl="0" indent="0" algn="just">
              <a:lnSpc>
                <a:spcPct val="107000"/>
              </a:lnSpc>
              <a:buClr>
                <a:srgbClr val="0070C0"/>
              </a:buClr>
              <a:buNone/>
            </a:pPr>
            <a:r>
              <a:rPr lang="sk-SK" sz="2000" b="1" dirty="0" smtClean="0">
                <a:solidFill>
                  <a:srgbClr val="0000FF"/>
                </a:solidFill>
                <a:ea typeface="Times New Roman" panose="02020603050405020304" pitchFamily="18" charset="0"/>
              </a:rPr>
              <a:t>ODBOR OCHRANY RASTLÍN </a:t>
            </a:r>
            <a:r>
              <a:rPr lang="sk-SK" sz="2000" b="1" dirty="0" smtClean="0">
                <a:solidFill>
                  <a:srgbClr val="000000"/>
                </a:solidFill>
                <a:ea typeface="Times New Roman" panose="02020603050405020304" pitchFamily="18" charset="0"/>
              </a:rPr>
              <a:t>– vybrané činnosti</a:t>
            </a:r>
            <a:endParaRPr lang="sk-SK"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buClr>
                <a:srgbClr val="0070C0"/>
              </a:buClr>
              <a:buFont typeface="Wingdings" panose="05000000000000000000" pitchFamily="2" charset="2"/>
              <a:buChar char="Ø"/>
            </a:pPr>
            <a:r>
              <a:rPr lang="sk-SK"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vedie </a:t>
            </a:r>
            <a:r>
              <a:rPr lang="sk-SK" sz="2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register </a:t>
            </a:r>
            <a:r>
              <a:rPr lang="sk-SK"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profesionálnych prevádzkovateľov </a:t>
            </a:r>
            <a:r>
              <a:rPr lang="sk-SK"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 rastlinami, rastlinnými produktmi a inými </a:t>
            </a:r>
            <a:r>
              <a:rPr lang="sk-SK"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predmetmi;</a:t>
            </a:r>
            <a:endParaRPr lang="sk-SK" sz="20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Clr>
                <a:srgbClr val="0070C0"/>
              </a:buClr>
              <a:buFont typeface="Wingdings" panose="05000000000000000000" pitchFamily="2" charset="2"/>
              <a:buChar char="Ø"/>
            </a:pPr>
            <a:r>
              <a:rPr lang="sk-SK"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sk-SK" sz="2000" b="1" dirty="0" smtClean="0">
                <a:effectLst/>
                <a:latin typeface="Times New Roman" panose="02020603050405020304" pitchFamily="18" charset="0"/>
                <a:ea typeface="Calibri" panose="020F0502020204030204" pitchFamily="34" charset="0"/>
                <a:cs typeface="Times New Roman" panose="02020603050405020304" pitchFamily="18" charset="0"/>
              </a:rPr>
              <a:t>udeľuje oprávnenia </a:t>
            </a:r>
            <a:r>
              <a:rPr lang="sk-SK" sz="2000" b="1" dirty="0">
                <a:effectLst/>
                <a:latin typeface="Times New Roman" panose="02020603050405020304" pitchFamily="18" charset="0"/>
                <a:ea typeface="Calibri" panose="020F0502020204030204" pitchFamily="34" charset="0"/>
                <a:cs typeface="Times New Roman" panose="02020603050405020304" pitchFamily="18" charset="0"/>
              </a:rPr>
              <a:t>na -  vydávanie </a:t>
            </a:r>
            <a:r>
              <a:rPr lang="sk-SK" sz="2000" b="1" dirty="0" smtClean="0">
                <a:effectLst/>
                <a:ea typeface="Calibri" panose="020F0502020204030204" pitchFamily="34" charset="0"/>
                <a:cs typeface="Times New Roman" panose="02020603050405020304" pitchFamily="18" charset="0"/>
              </a:rPr>
              <a:t>RP;</a:t>
            </a:r>
            <a:endParaRPr lang="sk-SK"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buClr>
                <a:srgbClr val="0070C0"/>
              </a:buClr>
              <a:buFont typeface="Wingdings" panose="05000000000000000000" pitchFamily="2" charset="2"/>
              <a:buChar char="Ø"/>
            </a:pPr>
            <a:r>
              <a:rPr lang="sk-SK" sz="2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plánuje,  riadi </a:t>
            </a:r>
            <a:r>
              <a:rPr lang="sk-SK" sz="20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sk-SK"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vyhodnocuje  rastlinolekárske kontroly</a:t>
            </a:r>
            <a:r>
              <a:rPr lang="sk-SK" sz="2000" b="1" dirty="0">
                <a:ea typeface="Times New Roman" panose="02020603050405020304" pitchFamily="18" charset="0"/>
              </a:rPr>
              <a:t> </a:t>
            </a:r>
            <a:r>
              <a:rPr lang="sk-SK"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od </a:t>
            </a:r>
            <a:r>
              <a:rPr lang="sk-SK" sz="2000" b="1" dirty="0">
                <a:effectLst/>
                <a:latin typeface="Times New Roman" panose="02020603050405020304" pitchFamily="18" charset="0"/>
                <a:ea typeface="Times New Roman" panose="02020603050405020304" pitchFamily="18" charset="0"/>
                <a:cs typeface="Times New Roman" panose="02020603050405020304" pitchFamily="18" charset="0"/>
              </a:rPr>
              <a:t>výroby po obchodnú sieť</a:t>
            </a:r>
            <a:r>
              <a:rPr lang="sk-SK"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2000" b="1" dirty="0">
                <a:ea typeface="Times New Roman" panose="02020603050405020304" pitchFamily="18" charset="0"/>
              </a:rPr>
              <a:t>pri dovoze z tretích </a:t>
            </a:r>
            <a:r>
              <a:rPr lang="sk-SK" sz="2000" b="1" dirty="0" smtClean="0">
                <a:ea typeface="Times New Roman" panose="02020603050405020304" pitchFamily="18" charset="0"/>
              </a:rPr>
              <a:t>krajín, pri vývoze do tretích krajín;</a:t>
            </a:r>
          </a:p>
          <a:p>
            <a:pPr algn="just">
              <a:lnSpc>
                <a:spcPct val="107000"/>
              </a:lnSpc>
              <a:buClr>
                <a:srgbClr val="0070C0"/>
              </a:buClr>
              <a:buFont typeface="Wingdings" panose="05000000000000000000" pitchFamily="2" charset="2"/>
              <a:buChar char="Ø"/>
            </a:pPr>
            <a:r>
              <a:rPr lang="sk-SK" sz="2000" b="1" dirty="0" smtClean="0">
                <a:solidFill>
                  <a:srgbClr val="FF0000"/>
                </a:solidFill>
                <a:ea typeface="Calibri" panose="020F0502020204030204" pitchFamily="34" charset="0"/>
              </a:rPr>
              <a:t> </a:t>
            </a:r>
            <a:r>
              <a:rPr lang="sk-SK" sz="2000" b="1" dirty="0" smtClean="0">
                <a:ea typeface="Calibri" panose="020F0502020204030204" pitchFamily="34" charset="0"/>
              </a:rPr>
              <a:t>vykonáva ÚK predaja </a:t>
            </a:r>
            <a:r>
              <a:rPr lang="sk-SK" sz="2000" b="1" dirty="0">
                <a:ea typeface="Calibri" panose="020F0502020204030204" pitchFamily="34" charset="0"/>
              </a:rPr>
              <a:t>rastlín a POR pri internetovom predaji </a:t>
            </a:r>
            <a:r>
              <a:rPr lang="sk-SK" sz="2000" b="1" dirty="0" smtClean="0">
                <a:solidFill>
                  <a:srgbClr val="000000"/>
                </a:solidFill>
                <a:ea typeface="Times New Roman" panose="02020603050405020304" pitchFamily="18" charset="0"/>
              </a:rPr>
              <a:t>plánuje, riadi, vyhodnocuje, podáva správy a hlásenia do KOM o monitoringu vybraných ŠO...</a:t>
            </a:r>
          </a:p>
          <a:p>
            <a:pPr marL="0" indent="0" algn="just">
              <a:lnSpc>
                <a:spcPct val="107000"/>
              </a:lnSpc>
              <a:buClr>
                <a:srgbClr val="0070C0"/>
              </a:buClr>
              <a:buNone/>
            </a:pPr>
            <a:endParaRPr lang="sk-SK" sz="2000" b="1" dirty="0" smtClean="0">
              <a:solidFill>
                <a:srgbClr val="000000"/>
              </a:solidFill>
              <a:ea typeface="Times New Roman" panose="02020603050405020304" pitchFamily="18" charset="0"/>
            </a:endParaRPr>
          </a:p>
          <a:p>
            <a:pPr marL="0" indent="0" algn="just">
              <a:lnSpc>
                <a:spcPct val="107000"/>
              </a:lnSpc>
              <a:buClr>
                <a:srgbClr val="0070C0"/>
              </a:buClr>
              <a:buNone/>
            </a:pPr>
            <a:r>
              <a:rPr lang="sk-SK" sz="2000" b="1" dirty="0" smtClean="0">
                <a:solidFill>
                  <a:srgbClr val="0000FF"/>
                </a:solidFill>
              </a:rPr>
              <a:t>ODBOR KONTROLY OCHRANY RASTLÍN </a:t>
            </a:r>
            <a:r>
              <a:rPr lang="sk-SK" sz="2000" b="1" dirty="0" smtClean="0"/>
              <a:t>– výkon ÚK priamo v teréne alebo HKS.</a:t>
            </a:r>
            <a:endParaRPr lang="sk-SK" sz="2000" b="1" dirty="0"/>
          </a:p>
          <a:p>
            <a:pPr marL="0" indent="0" algn="just">
              <a:lnSpc>
                <a:spcPct val="107000"/>
              </a:lnSpc>
              <a:buClr>
                <a:srgbClr val="0070C0"/>
              </a:buClr>
              <a:buNone/>
            </a:pPr>
            <a:endParaRPr lang="sk-SK"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k-SK" dirty="0"/>
          </a:p>
        </p:txBody>
      </p:sp>
      <p:sp>
        <p:nvSpPr>
          <p:cNvPr id="4" name="Zástupný objekt pre dátum 3">
            <a:extLst>
              <a:ext uri="{FF2B5EF4-FFF2-40B4-BE49-F238E27FC236}">
                <a16:creationId xmlns:a16="http://schemas.microsoft.com/office/drawing/2014/main" id="{1B193FED-89CA-48DF-8051-3F0588FF3B9D}"/>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B6B2993C-CEF6-4C8C-87BB-1BAC7EFCD58A}"/>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B52B7460-9D27-4F84-8866-9D6A319DE81A}"/>
              </a:ext>
            </a:extLst>
          </p:cNvPr>
          <p:cNvSpPr>
            <a:spLocks noGrp="1"/>
          </p:cNvSpPr>
          <p:nvPr>
            <p:ph type="sldNum" sz="quarter" idx="12"/>
          </p:nvPr>
        </p:nvSpPr>
        <p:spPr/>
        <p:txBody>
          <a:bodyPr/>
          <a:lstStyle/>
          <a:p>
            <a:fld id="{3A0EFBD9-7D15-4639-B143-8F39674E03CF}" type="slidenum">
              <a:rPr lang="sk-SK" smtClean="0"/>
              <a:t>3</a:t>
            </a:fld>
            <a:endParaRPr lang="sk-SK"/>
          </a:p>
        </p:txBody>
      </p:sp>
    </p:spTree>
    <p:extLst>
      <p:ext uri="{BB962C8B-B14F-4D97-AF65-F5344CB8AC3E}">
        <p14:creationId xmlns:p14="http://schemas.microsoft.com/office/powerpoint/2010/main" val="3135843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BBFFD947-7B67-468A-9F81-42E89FB8426A}"/>
              </a:ext>
            </a:extLst>
          </p:cNvPr>
          <p:cNvSpPr>
            <a:spLocks noGrp="1"/>
          </p:cNvSpPr>
          <p:nvPr>
            <p:ph type="dt" sz="half" idx="10"/>
          </p:nvPr>
        </p:nvSpPr>
        <p:spPr>
          <a:ln w="19050">
            <a:solidFill>
              <a:schemeClr val="tx1"/>
            </a:solidFill>
          </a:ln>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5B7B8461-70DD-4048-9B73-F53140AF0B0F}"/>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D2EC8B53-E6B9-40AF-99B6-75AA23AC1D4A}"/>
              </a:ext>
            </a:extLst>
          </p:cNvPr>
          <p:cNvSpPr>
            <a:spLocks noGrp="1"/>
          </p:cNvSpPr>
          <p:nvPr>
            <p:ph type="sldNum" sz="quarter" idx="12"/>
          </p:nvPr>
        </p:nvSpPr>
        <p:spPr/>
        <p:txBody>
          <a:bodyPr/>
          <a:lstStyle/>
          <a:p>
            <a:fld id="{3A0EFBD9-7D15-4639-B143-8F39674E03CF}" type="slidenum">
              <a:rPr lang="sk-SK" smtClean="0"/>
              <a:t>30</a:t>
            </a:fld>
            <a:endParaRPr lang="sk-SK"/>
          </a:p>
        </p:txBody>
      </p:sp>
      <p:graphicFrame>
        <p:nvGraphicFramePr>
          <p:cNvPr id="9" name="Zástupný objekt pre obsah 8">
            <a:extLst>
              <a:ext uri="{FF2B5EF4-FFF2-40B4-BE49-F238E27FC236}">
                <a16:creationId xmlns:a16="http://schemas.microsoft.com/office/drawing/2014/main" id="{32018DF3-200F-47EC-9ABF-FA306BA86493}"/>
              </a:ext>
            </a:extLst>
          </p:cNvPr>
          <p:cNvGraphicFramePr>
            <a:graphicFrameLocks noGrp="1"/>
          </p:cNvGraphicFramePr>
          <p:nvPr>
            <p:ph idx="1"/>
            <p:extLst>
              <p:ext uri="{D42A27DB-BD31-4B8C-83A1-F6EECF244321}">
                <p14:modId xmlns:p14="http://schemas.microsoft.com/office/powerpoint/2010/main" val="4067428580"/>
              </p:ext>
            </p:extLst>
          </p:nvPr>
        </p:nvGraphicFramePr>
        <p:xfrm>
          <a:off x="1171575" y="717549"/>
          <a:ext cx="9877425" cy="5608575"/>
        </p:xfrm>
        <a:graphic>
          <a:graphicData uri="http://schemas.openxmlformats.org/drawingml/2006/table">
            <a:tbl>
              <a:tblPr firstRow="1" firstCol="1" bandRow="1">
                <a:tableStyleId>{5C22544A-7EE6-4342-B048-85BDC9FD1C3A}</a:tableStyleId>
              </a:tblPr>
              <a:tblGrid>
                <a:gridCol w="2108450">
                  <a:extLst>
                    <a:ext uri="{9D8B030D-6E8A-4147-A177-3AD203B41FA5}">
                      <a16:colId xmlns:a16="http://schemas.microsoft.com/office/drawing/2014/main" val="2820790214"/>
                    </a:ext>
                  </a:extLst>
                </a:gridCol>
                <a:gridCol w="4250143">
                  <a:extLst>
                    <a:ext uri="{9D8B030D-6E8A-4147-A177-3AD203B41FA5}">
                      <a16:colId xmlns:a16="http://schemas.microsoft.com/office/drawing/2014/main" val="2366254427"/>
                    </a:ext>
                  </a:extLst>
                </a:gridCol>
                <a:gridCol w="3518832">
                  <a:extLst>
                    <a:ext uri="{9D8B030D-6E8A-4147-A177-3AD203B41FA5}">
                      <a16:colId xmlns:a16="http://schemas.microsoft.com/office/drawing/2014/main" val="20002"/>
                    </a:ext>
                  </a:extLst>
                </a:gridCol>
              </a:tblGrid>
              <a:tr h="749301">
                <a:tc>
                  <a:txBody>
                    <a:bodyPr/>
                    <a:lstStyle/>
                    <a:p>
                      <a:pPr>
                        <a:lnSpc>
                          <a:spcPct val="107000"/>
                        </a:lnSpc>
                        <a:spcAft>
                          <a:spcPts val="0"/>
                        </a:spcAft>
                      </a:pPr>
                      <a:r>
                        <a:rPr lang="sk-SK" sz="1100"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sk-SK" sz="1100" dirty="0">
                          <a:effectLst/>
                          <a:latin typeface="Times New Roman" panose="02020603050405020304" pitchFamily="18" charset="0"/>
                          <a:cs typeface="Times New Roman" panose="02020603050405020304" pitchFamily="18" charset="0"/>
                        </a:rPr>
                        <a:t> </a:t>
                      </a:r>
                      <a:endParaRPr lang="sk-SK"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lumMod val="95000"/>
                      </a:schemeClr>
                    </a:solidFill>
                  </a:tcPr>
                </a:tc>
                <a:tc gridSpan="2">
                  <a:txBody>
                    <a:bodyPr/>
                    <a:lstStyle/>
                    <a:p>
                      <a:pPr>
                        <a:lnSpc>
                          <a:spcPct val="107000"/>
                        </a:lnSpc>
                        <a:spcAft>
                          <a:spcPts val="0"/>
                        </a:spcAft>
                      </a:pPr>
                      <a:r>
                        <a:rPr lang="sk-SK" sz="3200" dirty="0">
                          <a:solidFill>
                            <a:schemeClr val="bg1"/>
                          </a:solidFill>
                          <a:effectLst/>
                          <a:latin typeface="Times New Roman" panose="02020603050405020304" pitchFamily="18" charset="0"/>
                          <a:cs typeface="Times New Roman" panose="02020603050405020304" pitchFamily="18" charset="0"/>
                        </a:rPr>
                        <a:t>Rastlinný pas / </a:t>
                      </a:r>
                      <a:r>
                        <a:rPr lang="sk-SK" sz="3200" dirty="0" err="1">
                          <a:solidFill>
                            <a:schemeClr val="bg1"/>
                          </a:solidFill>
                          <a:effectLst/>
                          <a:latin typeface="Times New Roman" panose="02020603050405020304" pitchFamily="18" charset="0"/>
                          <a:cs typeface="Times New Roman" panose="02020603050405020304" pitchFamily="18" charset="0"/>
                        </a:rPr>
                        <a:t>Plant</a:t>
                      </a:r>
                      <a:r>
                        <a:rPr lang="sk-SK" sz="3200" dirty="0">
                          <a:solidFill>
                            <a:schemeClr val="bg1"/>
                          </a:solidFill>
                          <a:effectLst/>
                          <a:latin typeface="Times New Roman" panose="02020603050405020304" pitchFamily="18" charset="0"/>
                          <a:cs typeface="Times New Roman" panose="02020603050405020304" pitchFamily="18" charset="0"/>
                        </a:rPr>
                        <a:t> </a:t>
                      </a:r>
                      <a:r>
                        <a:rPr lang="sk-SK" sz="3200" dirty="0" err="1">
                          <a:solidFill>
                            <a:schemeClr val="bg1"/>
                          </a:solidFill>
                          <a:effectLst/>
                          <a:latin typeface="Times New Roman" panose="02020603050405020304" pitchFamily="18" charset="0"/>
                          <a:cs typeface="Times New Roman" panose="02020603050405020304" pitchFamily="18" charset="0"/>
                        </a:rPr>
                        <a:t>Passport</a:t>
                      </a:r>
                      <a:endParaRPr lang="sk-S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95000"/>
                      </a:schemeClr>
                    </a:solidFill>
                  </a:tcPr>
                </a:tc>
                <a:tc hMerge="1">
                  <a:txBody>
                    <a:bodyPr/>
                    <a:lstStyle/>
                    <a:p>
                      <a:endParaRPr lang="sk-SK"/>
                    </a:p>
                  </a:txBody>
                  <a:tcPr/>
                </a:tc>
                <a:extLst>
                  <a:ext uri="{0D108BD9-81ED-4DB2-BD59-A6C34878D82A}">
                    <a16:rowId xmlns:a16="http://schemas.microsoft.com/office/drawing/2014/main" val="3662161401"/>
                  </a:ext>
                </a:extLst>
              </a:tr>
              <a:tr h="1116647">
                <a:tc gridSpan="2">
                  <a:txBody>
                    <a:bodyPr/>
                    <a:lstStyle/>
                    <a:p>
                      <a:pPr algn="just">
                        <a:lnSpc>
                          <a:spcPct val="107000"/>
                        </a:lnSpc>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A </a:t>
                      </a:r>
                      <a:r>
                        <a:rPr lang="sk-SK" sz="2000" dirty="0" smtClean="0">
                          <a:solidFill>
                            <a:srgbClr val="C00000"/>
                          </a:solidFill>
                          <a:effectLst/>
                          <a:latin typeface="Times New Roman" panose="02020603050405020304" pitchFamily="18" charset="0"/>
                          <a:cs typeface="Times New Roman" panose="02020603050405020304" pitchFamily="18" charset="0"/>
                        </a:rPr>
                        <a:t>botanický názov </a:t>
                      </a:r>
                      <a:r>
                        <a:rPr lang="sk-SK" sz="1800" b="0" dirty="0" smtClean="0">
                          <a:solidFill>
                            <a:schemeClr val="bg1"/>
                          </a:solidFill>
                          <a:effectLst/>
                          <a:latin typeface="Times New Roman" panose="02020603050405020304" pitchFamily="18" charset="0"/>
                          <a:cs typeface="Times New Roman" panose="02020603050405020304" pitchFamily="18" charset="0"/>
                        </a:rPr>
                        <a:t>dotknutého </a:t>
                      </a:r>
                      <a:r>
                        <a:rPr lang="sk-SK" sz="1800" b="0" dirty="0">
                          <a:solidFill>
                            <a:schemeClr val="bg1"/>
                          </a:solidFill>
                          <a:effectLst/>
                          <a:latin typeface="Times New Roman" panose="02020603050405020304" pitchFamily="18" charset="0"/>
                          <a:cs typeface="Times New Roman" panose="02020603050405020304" pitchFamily="18" charset="0"/>
                        </a:rPr>
                        <a:t>rastlinného druhu alebo </a:t>
                      </a:r>
                      <a:r>
                        <a:rPr lang="sk-SK" sz="1800" b="0" dirty="0" err="1">
                          <a:solidFill>
                            <a:schemeClr val="bg1"/>
                          </a:solidFill>
                          <a:effectLst/>
                          <a:latin typeface="Times New Roman" panose="02020603050405020304" pitchFamily="18" charset="0"/>
                          <a:cs typeface="Times New Roman" panose="02020603050405020304" pitchFamily="18" charset="0"/>
                        </a:rPr>
                        <a:t>taxónu</a:t>
                      </a:r>
                      <a:r>
                        <a:rPr lang="sk-SK" sz="1800" b="0" dirty="0">
                          <a:solidFill>
                            <a:schemeClr val="bg1"/>
                          </a:solidFill>
                          <a:effectLst/>
                          <a:latin typeface="Times New Roman" panose="02020603050405020304" pitchFamily="18" charset="0"/>
                          <a:cs typeface="Times New Roman" panose="02020603050405020304" pitchFamily="18" charset="0"/>
                        </a:rPr>
                        <a:t> v prípade rastlín a rastlinných produktov prípadne názov dotknutého predmetu, a nepovinne názov odrody;</a:t>
                      </a:r>
                      <a:endParaRPr lang="sk-SK" sz="1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solidFill>
                      <a:schemeClr val="tx1">
                        <a:lumMod val="95000"/>
                      </a:schemeClr>
                    </a:solidFill>
                  </a:tcPr>
                </a:tc>
                <a:tc hMerge="1">
                  <a:txBody>
                    <a:bodyPr/>
                    <a:lstStyle/>
                    <a:p>
                      <a:endParaRPr lang="sk-SK"/>
                    </a:p>
                  </a:txBody>
                  <a:tcPr/>
                </a:tc>
                <a:tc>
                  <a:txBody>
                    <a:bodyPr/>
                    <a:lstStyle/>
                    <a:p>
                      <a:pPr algn="just">
                        <a:lnSpc>
                          <a:spcPct val="107000"/>
                        </a:lnSpc>
                        <a:spcAft>
                          <a:spcPts val="0"/>
                        </a:spcAft>
                      </a:pPr>
                      <a:r>
                        <a:rPr lang="sk-SK" sz="36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Platanus</a:t>
                      </a:r>
                      <a:r>
                        <a:rPr lang="sk-SK" sz="36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sk-SK" sz="36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occidentalis</a:t>
                      </a:r>
                      <a:endParaRPr lang="sk-SK" sz="36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solidFill>
                      <a:schemeClr val="tx1">
                        <a:lumMod val="95000"/>
                      </a:schemeClr>
                    </a:solidFill>
                  </a:tcPr>
                </a:tc>
                <a:extLst>
                  <a:ext uri="{0D108BD9-81ED-4DB2-BD59-A6C34878D82A}">
                    <a16:rowId xmlns:a16="http://schemas.microsoft.com/office/drawing/2014/main" val="2471716979"/>
                  </a:ext>
                </a:extLst>
              </a:tr>
              <a:tr h="1457741">
                <a:tc gridSpan="2">
                  <a:txBody>
                    <a:bodyPr/>
                    <a:lstStyle/>
                    <a:p>
                      <a:pPr algn="just">
                        <a:lnSpc>
                          <a:spcPct val="107000"/>
                        </a:lnSpc>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B</a:t>
                      </a:r>
                      <a:r>
                        <a:rPr lang="sk-SK" sz="1800" dirty="0">
                          <a:effectLst/>
                          <a:latin typeface="Times New Roman" panose="02020603050405020304" pitchFamily="18" charset="0"/>
                          <a:cs typeface="Times New Roman" panose="02020603050405020304" pitchFamily="18" charset="0"/>
                        </a:rPr>
                        <a:t> </a:t>
                      </a:r>
                      <a:r>
                        <a:rPr lang="sk-SK" sz="2000" dirty="0">
                          <a:solidFill>
                            <a:srgbClr val="C00000"/>
                          </a:solidFill>
                          <a:effectLst/>
                          <a:latin typeface="Times New Roman" panose="02020603050405020304" pitchFamily="18" charset="0"/>
                          <a:cs typeface="Times New Roman" panose="02020603050405020304" pitchFamily="18" charset="0"/>
                        </a:rPr>
                        <a:t>dvojpísmenový kód</a:t>
                      </a:r>
                      <a:r>
                        <a:rPr lang="sk-SK" sz="2000" baseline="0" dirty="0">
                          <a:solidFill>
                            <a:srgbClr val="C00000"/>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pre ten členský štát, v ktorom je zaregistrovaný profesionálny prevádzkovateľ vydávajúci rastlinný pas, ďalej </a:t>
                      </a:r>
                      <a:r>
                        <a:rPr lang="sk-SK" sz="2000" b="1" dirty="0">
                          <a:solidFill>
                            <a:srgbClr val="C00000"/>
                          </a:solidFill>
                          <a:effectLst/>
                          <a:latin typeface="Times New Roman" panose="02020603050405020304" pitchFamily="18" charset="0"/>
                          <a:cs typeface="Times New Roman" panose="02020603050405020304" pitchFamily="18" charset="0"/>
                        </a:rPr>
                        <a:t>spojovník</a:t>
                      </a:r>
                      <a:r>
                        <a:rPr lang="sk-SK" sz="1800" b="0" dirty="0">
                          <a:solidFill>
                            <a:schemeClr val="bg1"/>
                          </a:solidFill>
                          <a:effectLst/>
                          <a:latin typeface="Times New Roman" panose="02020603050405020304" pitchFamily="18" charset="0"/>
                          <a:cs typeface="Times New Roman" panose="02020603050405020304" pitchFamily="18" charset="0"/>
                        </a:rPr>
                        <a:t> a </a:t>
                      </a:r>
                      <a:r>
                        <a:rPr lang="sk-SK" sz="2000" b="1" dirty="0">
                          <a:solidFill>
                            <a:srgbClr val="C00000"/>
                          </a:solidFill>
                          <a:effectLst/>
                          <a:latin typeface="Times New Roman" panose="02020603050405020304" pitchFamily="18" charset="0"/>
                          <a:cs typeface="Times New Roman" panose="02020603050405020304" pitchFamily="18" charset="0"/>
                        </a:rPr>
                        <a:t>registračné číslo</a:t>
                      </a:r>
                      <a:r>
                        <a:rPr lang="sk-SK" sz="1800" b="1" dirty="0">
                          <a:solidFill>
                            <a:srgbClr val="C00000"/>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príslušného profesionálneho prevádzkovateľa, ktorý vydáva rastlinný pas alebo pre ktorého rastlinný pas vydáva príslušný orgán;</a:t>
                      </a:r>
                      <a:endParaRPr lang="sk-SK" sz="1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solidFill>
                      <a:schemeClr val="tx1">
                        <a:lumMod val="95000"/>
                      </a:schemeClr>
                    </a:solidFill>
                  </a:tcPr>
                </a:tc>
                <a:tc hMerge="1">
                  <a:txBody>
                    <a:bodyPr/>
                    <a:lstStyle/>
                    <a:p>
                      <a:endParaRPr lang="sk-SK"/>
                    </a:p>
                  </a:txBody>
                  <a:tcPr/>
                </a:tc>
                <a:tc>
                  <a:txBody>
                    <a:bodyPr/>
                    <a:lstStyle/>
                    <a:p>
                      <a:pPr algn="just">
                        <a:lnSpc>
                          <a:spcPct val="107000"/>
                        </a:lnSpc>
                        <a:spcAft>
                          <a:spcPts val="0"/>
                        </a:spcAft>
                      </a:pPr>
                      <a:r>
                        <a:rPr lang="sk-SK" sz="5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SK-0000</a:t>
                      </a:r>
                    </a:p>
                  </a:txBody>
                  <a:tcPr marL="68580" marR="68580" marT="0" marB="0" anchor="ctr">
                    <a:lnR w="12700" cap="flat" cmpd="sng" algn="ctr">
                      <a:solidFill>
                        <a:schemeClr val="bg1"/>
                      </a:solidFill>
                      <a:prstDash val="solid"/>
                      <a:round/>
                      <a:headEnd type="none" w="med" len="med"/>
                      <a:tailEnd type="none" w="med" len="med"/>
                    </a:lnR>
                    <a:solidFill>
                      <a:schemeClr val="tx1">
                        <a:lumMod val="95000"/>
                      </a:schemeClr>
                    </a:solidFill>
                  </a:tcPr>
                </a:tc>
                <a:extLst>
                  <a:ext uri="{0D108BD9-81ED-4DB2-BD59-A6C34878D82A}">
                    <a16:rowId xmlns:a16="http://schemas.microsoft.com/office/drawing/2014/main" val="1998458305"/>
                  </a:ext>
                </a:extLst>
              </a:tr>
              <a:tr h="1147568">
                <a:tc gridSpan="2">
                  <a:txBody>
                    <a:bodyPr/>
                    <a:lstStyle/>
                    <a:p>
                      <a:pPr algn="just">
                        <a:lnSpc>
                          <a:spcPct val="107000"/>
                        </a:lnSpc>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C </a:t>
                      </a:r>
                      <a:r>
                        <a:rPr lang="sk-SK" sz="2000" b="1" dirty="0">
                          <a:solidFill>
                            <a:srgbClr val="C00000"/>
                          </a:solidFill>
                          <a:effectLst/>
                          <a:latin typeface="Times New Roman" panose="02020603050405020304" pitchFamily="18" charset="0"/>
                          <a:cs typeface="Times New Roman" panose="02020603050405020304" pitchFamily="18" charset="0"/>
                        </a:rPr>
                        <a:t>kód </a:t>
                      </a:r>
                      <a:r>
                        <a:rPr lang="sk-SK" sz="2000" b="1" dirty="0" err="1">
                          <a:solidFill>
                            <a:srgbClr val="C00000"/>
                          </a:solidFill>
                          <a:effectLst/>
                          <a:latin typeface="Times New Roman" panose="02020603050405020304" pitchFamily="18" charset="0"/>
                          <a:cs typeface="Times New Roman" panose="02020603050405020304" pitchFamily="18" charset="0"/>
                        </a:rPr>
                        <a:t>vysledovateľnosti</a:t>
                      </a:r>
                      <a:r>
                        <a:rPr lang="sk-SK" sz="2000" b="1" dirty="0">
                          <a:solidFill>
                            <a:schemeClr val="bg1"/>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dotknutej rastliny, rastlinného produktu alebo iného predmetu;, V náležitých prípadoch jedinečný čiarový kód, kód QR, hologram, čip alebo iný dátový nosič, ktorý dopĺňa kód </a:t>
                      </a:r>
                      <a:r>
                        <a:rPr lang="sk-SK" sz="1800" b="0" dirty="0" err="1">
                          <a:solidFill>
                            <a:schemeClr val="bg1"/>
                          </a:solidFill>
                          <a:effectLst/>
                          <a:latin typeface="Times New Roman" panose="02020603050405020304" pitchFamily="18" charset="0"/>
                          <a:cs typeface="Times New Roman" panose="02020603050405020304" pitchFamily="18" charset="0"/>
                        </a:rPr>
                        <a:t>vysledovateľnosti</a:t>
                      </a:r>
                      <a:r>
                        <a:rPr lang="sk-SK" sz="1800" b="0" dirty="0">
                          <a:solidFill>
                            <a:schemeClr val="bg1"/>
                          </a:solidFill>
                          <a:effectLst/>
                          <a:latin typeface="Times New Roman" panose="02020603050405020304" pitchFamily="18" charset="0"/>
                          <a:cs typeface="Times New Roman" panose="02020603050405020304" pitchFamily="18" charset="0"/>
                        </a:rPr>
                        <a:t>;</a:t>
                      </a:r>
                      <a:endParaRPr lang="sk-SK" sz="1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solidFill>
                      <a:schemeClr val="tx1">
                        <a:lumMod val="95000"/>
                      </a:schemeClr>
                    </a:solidFill>
                  </a:tcPr>
                </a:tc>
                <a:tc hMerge="1">
                  <a:txBody>
                    <a:bodyPr/>
                    <a:lstStyle/>
                    <a:p>
                      <a:endParaRPr lang="sk-SK"/>
                    </a:p>
                  </a:txBody>
                  <a:tcPr/>
                </a:tc>
                <a:tc>
                  <a:txBody>
                    <a:bodyPr/>
                    <a:lstStyle/>
                    <a:p>
                      <a:pPr algn="l">
                        <a:lnSpc>
                          <a:spcPct val="107000"/>
                        </a:lnSpc>
                        <a:spcAft>
                          <a:spcPts val="0"/>
                        </a:spcAft>
                      </a:pPr>
                      <a:r>
                        <a:rPr lang="sk-SK"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Určuje si oprávnený prevádzkovateľ</a:t>
                      </a:r>
                    </a:p>
                  </a:txBody>
                  <a:tcPr marL="68580" marR="68580" marT="0" marB="0" anchor="ctr">
                    <a:lnR w="12700" cap="flat" cmpd="sng" algn="ctr">
                      <a:solidFill>
                        <a:schemeClr val="bg1"/>
                      </a:solidFill>
                      <a:prstDash val="solid"/>
                      <a:round/>
                      <a:headEnd type="none" w="med" len="med"/>
                      <a:tailEnd type="none" w="med" len="med"/>
                    </a:lnR>
                    <a:solidFill>
                      <a:schemeClr val="tx1">
                        <a:lumMod val="95000"/>
                      </a:schemeClr>
                    </a:solidFill>
                  </a:tcPr>
                </a:tc>
                <a:extLst>
                  <a:ext uri="{0D108BD9-81ED-4DB2-BD59-A6C34878D82A}">
                    <a16:rowId xmlns:a16="http://schemas.microsoft.com/office/drawing/2014/main" val="2392886365"/>
                  </a:ext>
                </a:extLst>
              </a:tr>
              <a:tr h="899478">
                <a:tc gridSpan="2">
                  <a:txBody>
                    <a:bodyPr/>
                    <a:lstStyle/>
                    <a:p>
                      <a:pPr algn="just">
                        <a:lnSpc>
                          <a:spcPct val="107000"/>
                        </a:lnSpc>
                        <a:spcAft>
                          <a:spcPts val="0"/>
                        </a:spcAft>
                      </a:pPr>
                      <a:r>
                        <a:rPr lang="sk-SK" sz="1800" b="0" dirty="0">
                          <a:solidFill>
                            <a:schemeClr val="bg1"/>
                          </a:solidFill>
                          <a:effectLst/>
                          <a:latin typeface="Times New Roman" panose="02020603050405020304" pitchFamily="18" charset="0"/>
                          <a:cs typeface="Times New Roman" panose="02020603050405020304" pitchFamily="18" charset="0"/>
                        </a:rPr>
                        <a:t>D </a:t>
                      </a:r>
                      <a:r>
                        <a:rPr lang="sk-SK" sz="2000" b="1" dirty="0">
                          <a:solidFill>
                            <a:srgbClr val="C00000"/>
                          </a:solidFill>
                          <a:effectLst/>
                          <a:latin typeface="Times New Roman" panose="02020603050405020304" pitchFamily="18" charset="0"/>
                          <a:cs typeface="Times New Roman" panose="02020603050405020304" pitchFamily="18" charset="0"/>
                        </a:rPr>
                        <a:t>dvojpísmenový kód krajiny pôvodu</a:t>
                      </a:r>
                      <a:r>
                        <a:rPr lang="sk-SK" sz="1800" b="1" dirty="0">
                          <a:solidFill>
                            <a:schemeClr val="bg1"/>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alebo </a:t>
                      </a:r>
                      <a:r>
                        <a:rPr lang="sk-SK" sz="2000" b="1" dirty="0">
                          <a:solidFill>
                            <a:srgbClr val="FF0000"/>
                          </a:solidFill>
                          <a:effectLst/>
                          <a:latin typeface="Times New Roman" panose="02020603050405020304" pitchFamily="18" charset="0"/>
                          <a:cs typeface="Times New Roman" panose="02020603050405020304" pitchFamily="18" charset="0"/>
                        </a:rPr>
                        <a:t>názov tretej krajiny pôvodu</a:t>
                      </a:r>
                      <a:r>
                        <a:rPr lang="sk-SK" sz="1800" b="0" dirty="0">
                          <a:solidFill>
                            <a:srgbClr val="FF0000"/>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alebo </a:t>
                      </a:r>
                      <a:r>
                        <a:rPr lang="sk-SK" sz="1800" b="1" dirty="0">
                          <a:solidFill>
                            <a:srgbClr val="C00000"/>
                          </a:solidFill>
                          <a:effectLst/>
                          <a:latin typeface="Times New Roman" panose="02020603050405020304" pitchFamily="18" charset="0"/>
                          <a:cs typeface="Times New Roman" panose="02020603050405020304" pitchFamily="18" charset="0"/>
                        </a:rPr>
                        <a:t>jej dvojpísmenový kód </a:t>
                      </a:r>
                      <a:r>
                        <a:rPr lang="sk-SK" sz="1800" b="0" dirty="0">
                          <a:solidFill>
                            <a:schemeClr val="bg1"/>
                          </a:solidFill>
                          <a:effectLst/>
                          <a:latin typeface="Times New Roman" panose="02020603050405020304" pitchFamily="18" charset="0"/>
                          <a:cs typeface="Times New Roman" panose="02020603050405020304" pitchFamily="18" charset="0"/>
                        </a:rPr>
                        <a:t>uvedený v norme ISO 3166-1-alfa-2.</a:t>
                      </a:r>
                      <a:endParaRPr lang="sk-SK"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lumMod val="95000"/>
                      </a:schemeClr>
                    </a:solidFill>
                  </a:tcPr>
                </a:tc>
                <a:tc hMerge="1">
                  <a:txBody>
                    <a:bodyPr/>
                    <a:lstStyle/>
                    <a:p>
                      <a:endParaRPr lang="sk-SK"/>
                    </a:p>
                  </a:txBody>
                  <a:tcPr/>
                </a:tc>
                <a:tc>
                  <a:txBody>
                    <a:bodyPr/>
                    <a:lstStyle/>
                    <a:p>
                      <a:pPr algn="just"/>
                      <a:r>
                        <a:rPr lang="sk-SK" sz="5400" b="1" dirty="0">
                          <a:latin typeface="Times New Roman" panose="02020603050405020304" pitchFamily="18" charset="0"/>
                          <a:cs typeface="Times New Roman" panose="02020603050405020304" pitchFamily="18" charset="0"/>
                        </a:rPr>
                        <a:t>SK</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140970129"/>
                  </a:ext>
                </a:extLst>
              </a:tr>
            </a:tbl>
          </a:graphicData>
        </a:graphic>
      </p:graphicFrame>
      <p:pic>
        <p:nvPicPr>
          <p:cNvPr id="12" name="Picture 2" descr="De Europese vlag — de 12 sterren in een cirkel symboliseren de idealen van eenheid, solidariteit en harmonie tussen de volkeren van Europa.">
            <a:extLst>
              <a:ext uri="{FF2B5EF4-FFF2-40B4-BE49-F238E27FC236}">
                <a16:creationId xmlns:a16="http://schemas.microsoft.com/office/drawing/2014/main" id="{E0C478EB-78C6-43E6-8572-71E54CB405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55649"/>
            <a:ext cx="1495425" cy="844551"/>
          </a:xfrm>
          <a:prstGeom prst="rect">
            <a:avLst/>
          </a:prstGeom>
          <a:noFill/>
        </p:spPr>
      </p:pic>
    </p:spTree>
    <p:extLst>
      <p:ext uri="{BB962C8B-B14F-4D97-AF65-F5344CB8AC3E}">
        <p14:creationId xmlns:p14="http://schemas.microsoft.com/office/powerpoint/2010/main" val="1716384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ChangeArrowheads="1"/>
          </p:cNvSpPr>
          <p:nvPr/>
        </p:nvSpPr>
        <p:spPr>
          <a:xfrm>
            <a:off x="685800" y="790575"/>
            <a:ext cx="10820400" cy="57177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spcBef>
                <a:spcPts val="0"/>
              </a:spcBef>
              <a:buNone/>
            </a:pPr>
            <a:r>
              <a:rPr lang="sk-SK" sz="2800" b="1" dirty="0">
                <a:solidFill>
                  <a:srgbClr val="0000FF"/>
                </a:solidFill>
              </a:rPr>
              <a:t>Vzory rastlinných pasov</a:t>
            </a:r>
            <a:endParaRPr lang="cs-CZ" altLang="sk-SK" sz="2800" b="1" u="sng" dirty="0">
              <a:solidFill>
                <a:srgbClr val="0000FF"/>
              </a:solidFill>
            </a:endParaRPr>
          </a:p>
        </p:txBody>
      </p:sp>
      <p:sp>
        <p:nvSpPr>
          <p:cNvPr id="4" name="Zástupný symbol dátumu 3">
            <a:extLst>
              <a:ext uri="{FF2B5EF4-FFF2-40B4-BE49-F238E27FC236}">
                <a16:creationId xmlns:a16="http://schemas.microsoft.com/office/drawing/2014/main" id="{F5F2A76F-D6A4-42A5-8E76-0BB7EBBB86E5}"/>
              </a:ext>
            </a:extLst>
          </p:cNvPr>
          <p:cNvSpPr>
            <a:spLocks noGrp="1"/>
          </p:cNvSpPr>
          <p:nvPr>
            <p:ph type="dt" sz="half" idx="10"/>
          </p:nvPr>
        </p:nvSpPr>
        <p:spPr>
          <a:xfrm>
            <a:off x="8595360" y="6356350"/>
            <a:ext cx="2910840" cy="365125"/>
          </a:xfrm>
        </p:spPr>
        <p:txBody>
          <a:bodyPr/>
          <a:lstStyle/>
          <a:p>
            <a:fld id="{4E12DD0A-9025-40AF-84E4-5A7274122D48}" type="datetime1">
              <a:rPr lang="sk-SK" smtClean="0"/>
              <a:t>3. 12. 2025</a:t>
            </a:fld>
            <a:endParaRPr lang="sk-SK" dirty="0"/>
          </a:p>
        </p:txBody>
      </p:sp>
      <p:sp>
        <p:nvSpPr>
          <p:cNvPr id="6" name="Zástupný symbol čísla snímky 5">
            <a:extLst>
              <a:ext uri="{FF2B5EF4-FFF2-40B4-BE49-F238E27FC236}">
                <a16:creationId xmlns:a16="http://schemas.microsoft.com/office/drawing/2014/main" id="{AD91DADD-E403-4C43-9FAF-B41198A402AA}"/>
              </a:ext>
            </a:extLst>
          </p:cNvPr>
          <p:cNvSpPr>
            <a:spLocks noGrp="1"/>
          </p:cNvSpPr>
          <p:nvPr>
            <p:ph type="sldNum" sz="quarter" idx="12"/>
          </p:nvPr>
        </p:nvSpPr>
        <p:spPr>
          <a:xfrm>
            <a:off x="8763000" y="381000"/>
            <a:ext cx="2743200" cy="365125"/>
          </a:xfrm>
        </p:spPr>
        <p:txBody>
          <a:bodyPr/>
          <a:lstStyle/>
          <a:p>
            <a:fld id="{7BF76F5E-72AF-43F8-AD39-A0923934E59A}" type="slidenum">
              <a:rPr lang="sk-SK" smtClean="0"/>
              <a:t>31</a:t>
            </a:fld>
            <a:endParaRPr lang="sk-SK" dirty="0"/>
          </a:p>
        </p:txBody>
      </p:sp>
      <p:graphicFrame>
        <p:nvGraphicFramePr>
          <p:cNvPr id="2" name="Tabuľka 1"/>
          <p:cNvGraphicFramePr>
            <a:graphicFrameLocks noGrp="1"/>
          </p:cNvGraphicFramePr>
          <p:nvPr>
            <p:extLst>
              <p:ext uri="{D42A27DB-BD31-4B8C-83A1-F6EECF244321}">
                <p14:modId xmlns:p14="http://schemas.microsoft.com/office/powerpoint/2010/main" val="4048278179"/>
              </p:ext>
            </p:extLst>
          </p:nvPr>
        </p:nvGraphicFramePr>
        <p:xfrm>
          <a:off x="438150" y="2176165"/>
          <a:ext cx="11229975" cy="3749040"/>
        </p:xfrm>
        <a:graphic>
          <a:graphicData uri="http://schemas.openxmlformats.org/drawingml/2006/table">
            <a:tbl>
              <a:tblPr firstRow="1" bandRow="1">
                <a:tableStyleId>{5C22544A-7EE6-4342-B048-85BDC9FD1C3A}</a:tableStyleId>
              </a:tblPr>
              <a:tblGrid>
                <a:gridCol w="5353050">
                  <a:extLst>
                    <a:ext uri="{9D8B030D-6E8A-4147-A177-3AD203B41FA5}">
                      <a16:colId xmlns:a16="http://schemas.microsoft.com/office/drawing/2014/main" val="20000"/>
                    </a:ext>
                  </a:extLst>
                </a:gridCol>
                <a:gridCol w="480125">
                  <a:extLst>
                    <a:ext uri="{9D8B030D-6E8A-4147-A177-3AD203B41FA5}">
                      <a16:colId xmlns:a16="http://schemas.microsoft.com/office/drawing/2014/main" val="3993068790"/>
                    </a:ext>
                  </a:extLst>
                </a:gridCol>
                <a:gridCol w="5396800">
                  <a:extLst>
                    <a:ext uri="{9D8B030D-6E8A-4147-A177-3AD203B41FA5}">
                      <a16:colId xmlns:a16="http://schemas.microsoft.com/office/drawing/2014/main" val="20001"/>
                    </a:ext>
                  </a:extLst>
                </a:gridCol>
              </a:tblGrid>
              <a:tr h="370840">
                <a:tc>
                  <a:txBody>
                    <a:bodyPr/>
                    <a:lstStyle/>
                    <a:p>
                      <a:r>
                        <a:rPr lang="sk-SK" sz="2400" dirty="0">
                          <a:solidFill>
                            <a:schemeClr val="bg1"/>
                          </a:solidFill>
                          <a:latin typeface="Times New Roman" panose="02020603050405020304" pitchFamily="18" charset="0"/>
                          <a:cs typeface="Times New Roman" panose="02020603050405020304" pitchFamily="18" charset="0"/>
                        </a:rPr>
                        <a:t>              </a:t>
                      </a:r>
                      <a:r>
                        <a:rPr lang="sk-SK" sz="2400" baseline="0" dirty="0">
                          <a:solidFill>
                            <a:schemeClr val="bg1"/>
                          </a:solidFill>
                          <a:latin typeface="Times New Roman" panose="02020603050405020304" pitchFamily="18" charset="0"/>
                          <a:cs typeface="Times New Roman" panose="02020603050405020304" pitchFamily="18" charset="0"/>
                        </a:rPr>
                        <a:t> </a:t>
                      </a:r>
                      <a:r>
                        <a:rPr lang="sk-SK" sz="2400" dirty="0">
                          <a:solidFill>
                            <a:schemeClr val="bg1"/>
                          </a:solidFill>
                          <a:latin typeface="Times New Roman" panose="02020603050405020304" pitchFamily="18" charset="0"/>
                          <a:cs typeface="Times New Roman" panose="02020603050405020304" pitchFamily="18" charset="0"/>
                        </a:rPr>
                        <a:t> Rastlinný pas / </a:t>
                      </a:r>
                      <a:r>
                        <a:rPr lang="sk-SK" sz="2400" dirty="0" err="1">
                          <a:solidFill>
                            <a:schemeClr val="bg1"/>
                          </a:solidFill>
                          <a:latin typeface="Times New Roman" panose="02020603050405020304" pitchFamily="18" charset="0"/>
                          <a:cs typeface="Times New Roman" panose="02020603050405020304" pitchFamily="18" charset="0"/>
                        </a:rPr>
                        <a:t>Plant</a:t>
                      </a:r>
                      <a:r>
                        <a:rPr lang="sk-SK" sz="2400" dirty="0">
                          <a:solidFill>
                            <a:schemeClr val="bg1"/>
                          </a:solidFill>
                          <a:latin typeface="Times New Roman" panose="02020603050405020304" pitchFamily="18" charset="0"/>
                          <a:cs typeface="Times New Roman" panose="02020603050405020304" pitchFamily="18" charset="0"/>
                        </a:rPr>
                        <a:t> </a:t>
                      </a:r>
                      <a:r>
                        <a:rPr lang="sk-SK" sz="2400" dirty="0" err="1">
                          <a:solidFill>
                            <a:schemeClr val="bg1"/>
                          </a:solidFill>
                          <a:latin typeface="Times New Roman" panose="02020603050405020304" pitchFamily="18" charset="0"/>
                          <a:cs typeface="Times New Roman" panose="02020603050405020304" pitchFamily="18" charset="0"/>
                        </a:rPr>
                        <a:t>Passport</a:t>
                      </a:r>
                      <a:endParaRPr lang="sk-SK" sz="2400" dirty="0">
                        <a:solidFill>
                          <a:schemeClr val="bg1"/>
                        </a:solidFill>
                        <a:latin typeface="Times New Roman" panose="02020603050405020304" pitchFamily="18" charset="0"/>
                        <a:cs typeface="Times New Roman" panose="02020603050405020304" pitchFamily="18" charset="0"/>
                      </a:endParaRPr>
                    </a:p>
                    <a:p>
                      <a:endParaRPr lang="sk-SK" sz="2400" dirty="0">
                        <a:solidFill>
                          <a:schemeClr val="bg1"/>
                        </a:solidFill>
                        <a:latin typeface="Times New Roman" panose="02020603050405020304" pitchFamily="18" charset="0"/>
                        <a:cs typeface="Times New Roman" panose="02020603050405020304" pitchFamily="18" charset="0"/>
                      </a:endParaRPr>
                    </a:p>
                    <a:p>
                      <a:endParaRPr lang="sk-SK" sz="24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2400" dirty="0">
                          <a:solidFill>
                            <a:schemeClr val="bg1"/>
                          </a:solidFill>
                          <a:latin typeface="Times New Roman" panose="02020603050405020304" pitchFamily="18" charset="0"/>
                          <a:cs typeface="Times New Roman" panose="02020603050405020304" pitchFamily="18" charset="0"/>
                        </a:rPr>
                        <a:t>A </a:t>
                      </a:r>
                      <a:r>
                        <a:rPr lang="sk-SK" sz="2400" b="0" dirty="0" err="1">
                          <a:solidFill>
                            <a:schemeClr val="bg1"/>
                          </a:solidFill>
                          <a:latin typeface="Times New Roman" panose="02020603050405020304" pitchFamily="18" charset="0"/>
                          <a:cs typeface="Times New Roman" panose="02020603050405020304" pitchFamily="18" charset="0"/>
                        </a:rPr>
                        <a:t>Lavandula</a:t>
                      </a:r>
                      <a:r>
                        <a:rPr lang="sk-SK" sz="2400" b="0" baseline="0" dirty="0">
                          <a:solidFill>
                            <a:schemeClr val="bg1"/>
                          </a:solidFill>
                          <a:latin typeface="Times New Roman" panose="02020603050405020304" pitchFamily="18" charset="0"/>
                          <a:cs typeface="Times New Roman" panose="02020603050405020304" pitchFamily="18" charset="0"/>
                        </a:rPr>
                        <a:t> </a:t>
                      </a:r>
                      <a:r>
                        <a:rPr lang="sk-SK" sz="2400" b="0" baseline="0" dirty="0" err="1">
                          <a:solidFill>
                            <a:schemeClr val="bg1"/>
                          </a:solidFill>
                          <a:latin typeface="Times New Roman" panose="02020603050405020304" pitchFamily="18" charset="0"/>
                          <a:cs typeface="Times New Roman" panose="02020603050405020304" pitchFamily="18" charset="0"/>
                        </a:rPr>
                        <a:t>dentata</a:t>
                      </a:r>
                      <a:r>
                        <a:rPr lang="sk-SK" sz="2400" b="0" baseline="0" dirty="0">
                          <a:solidFill>
                            <a:schemeClr val="bg1"/>
                          </a:solidFill>
                          <a:latin typeface="Times New Roman" panose="02020603050405020304" pitchFamily="18" charset="0"/>
                          <a:cs typeface="Times New Roman" panose="02020603050405020304" pitchFamily="18" charset="0"/>
                        </a:rPr>
                        <a:t> </a:t>
                      </a:r>
                      <a:endParaRPr lang="sk-SK" sz="2400" b="0" dirty="0">
                        <a:solidFill>
                          <a:schemeClr val="bg1"/>
                        </a:solidFill>
                        <a:latin typeface="Times New Roman" panose="02020603050405020304" pitchFamily="18" charset="0"/>
                        <a:cs typeface="Times New Roman" panose="02020603050405020304" pitchFamily="18" charset="0"/>
                      </a:endParaRPr>
                    </a:p>
                    <a:p>
                      <a:endParaRPr lang="sk-SK" sz="2400" dirty="0">
                        <a:solidFill>
                          <a:schemeClr val="bg1"/>
                        </a:solidFill>
                        <a:latin typeface="Times New Roman" panose="02020603050405020304" pitchFamily="18" charset="0"/>
                        <a:cs typeface="Times New Roman" panose="02020603050405020304" pitchFamily="18" charset="0"/>
                      </a:endParaRPr>
                    </a:p>
                    <a:p>
                      <a:r>
                        <a:rPr lang="sk-SK" sz="2400" dirty="0">
                          <a:solidFill>
                            <a:schemeClr val="bg1"/>
                          </a:solidFill>
                          <a:latin typeface="Times New Roman" panose="02020603050405020304" pitchFamily="18" charset="0"/>
                          <a:cs typeface="Times New Roman" panose="02020603050405020304" pitchFamily="18" charset="0"/>
                        </a:rPr>
                        <a:t>B </a:t>
                      </a:r>
                      <a:r>
                        <a:rPr lang="sk-SK" sz="2400" b="0" dirty="0">
                          <a:solidFill>
                            <a:schemeClr val="bg1"/>
                          </a:solidFill>
                          <a:latin typeface="Times New Roman" panose="02020603050405020304" pitchFamily="18" charset="0"/>
                          <a:cs typeface="Times New Roman" panose="02020603050405020304" pitchFamily="18" charset="0"/>
                        </a:rPr>
                        <a:t>SK – 1234</a:t>
                      </a:r>
                    </a:p>
                    <a:p>
                      <a:endParaRPr lang="sk-SK" sz="2400" dirty="0">
                        <a:solidFill>
                          <a:schemeClr val="bg1"/>
                        </a:solidFill>
                        <a:latin typeface="Times New Roman" panose="02020603050405020304" pitchFamily="18" charset="0"/>
                        <a:cs typeface="Times New Roman" panose="02020603050405020304" pitchFamily="18" charset="0"/>
                      </a:endParaRPr>
                    </a:p>
                    <a:p>
                      <a:r>
                        <a:rPr lang="sk-SK" sz="2400" dirty="0">
                          <a:solidFill>
                            <a:schemeClr val="bg1"/>
                          </a:solidFill>
                          <a:latin typeface="Times New Roman" panose="02020603050405020304" pitchFamily="18" charset="0"/>
                          <a:cs typeface="Times New Roman" panose="02020603050405020304" pitchFamily="18" charset="0"/>
                        </a:rPr>
                        <a:t>C </a:t>
                      </a:r>
                      <a:r>
                        <a:rPr lang="sk-SK" sz="2400" b="0" dirty="0">
                          <a:solidFill>
                            <a:schemeClr val="bg1"/>
                          </a:solidFill>
                          <a:latin typeface="Times New Roman" panose="02020603050405020304" pitchFamily="18" charset="0"/>
                          <a:cs typeface="Times New Roman" panose="02020603050405020304" pitchFamily="18" charset="0"/>
                        </a:rPr>
                        <a:t>123456/2020</a:t>
                      </a:r>
                    </a:p>
                    <a:p>
                      <a:endParaRPr lang="sk-SK" sz="2400" dirty="0">
                        <a:solidFill>
                          <a:schemeClr val="bg1"/>
                        </a:solidFill>
                        <a:latin typeface="Times New Roman" panose="02020603050405020304" pitchFamily="18" charset="0"/>
                        <a:cs typeface="Times New Roman" panose="02020603050405020304" pitchFamily="18" charset="0"/>
                      </a:endParaRPr>
                    </a:p>
                    <a:p>
                      <a:r>
                        <a:rPr lang="sk-SK" sz="2400" dirty="0">
                          <a:solidFill>
                            <a:schemeClr val="bg1"/>
                          </a:solidFill>
                          <a:latin typeface="Times New Roman" panose="02020603050405020304" pitchFamily="18" charset="0"/>
                          <a:cs typeface="Times New Roman" panose="02020603050405020304" pitchFamily="18" charset="0"/>
                        </a:rPr>
                        <a:t>D </a:t>
                      </a:r>
                      <a:r>
                        <a:rPr lang="sk-SK" sz="2400" b="0" dirty="0">
                          <a:solidFill>
                            <a:schemeClr val="bg1"/>
                          </a:solidFill>
                          <a:latin typeface="Times New Roman" panose="02020603050405020304" pitchFamily="18" charset="0"/>
                          <a:cs typeface="Times New Roman" panose="02020603050405020304" pitchFamily="18" charset="0"/>
                        </a:rPr>
                        <a:t>SK</a:t>
                      </a:r>
                      <a:endParaRPr lang="sk-SK" sz="2400" b="0" baseline="300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sk-SK" sz="2400" b="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k-SK" sz="2400" dirty="0">
                          <a:solidFill>
                            <a:schemeClr val="bg1"/>
                          </a:solidFill>
                          <a:latin typeface="Times New Roman" panose="02020603050405020304" pitchFamily="18" charset="0"/>
                          <a:cs typeface="Times New Roman" panose="02020603050405020304" pitchFamily="18" charset="0"/>
                        </a:rPr>
                        <a:t>                 Rastlinný pas / </a:t>
                      </a:r>
                      <a:r>
                        <a:rPr lang="sk-SK" sz="2400" dirty="0" err="1">
                          <a:solidFill>
                            <a:schemeClr val="bg1"/>
                          </a:solidFill>
                          <a:latin typeface="Times New Roman" panose="02020603050405020304" pitchFamily="18" charset="0"/>
                          <a:cs typeface="Times New Roman" panose="02020603050405020304" pitchFamily="18" charset="0"/>
                        </a:rPr>
                        <a:t>Plant</a:t>
                      </a:r>
                      <a:r>
                        <a:rPr lang="sk-SK" sz="2400" dirty="0">
                          <a:solidFill>
                            <a:schemeClr val="bg1"/>
                          </a:solidFill>
                          <a:latin typeface="Times New Roman" panose="02020603050405020304" pitchFamily="18" charset="0"/>
                          <a:cs typeface="Times New Roman" panose="02020603050405020304" pitchFamily="18" charset="0"/>
                        </a:rPr>
                        <a:t> </a:t>
                      </a:r>
                      <a:r>
                        <a:rPr lang="sk-SK" sz="2400" dirty="0" err="1">
                          <a:solidFill>
                            <a:schemeClr val="bg1"/>
                          </a:solidFill>
                          <a:latin typeface="Times New Roman" panose="02020603050405020304" pitchFamily="18" charset="0"/>
                          <a:cs typeface="Times New Roman" panose="02020603050405020304" pitchFamily="18" charset="0"/>
                        </a:rPr>
                        <a:t>Passport</a:t>
                      </a:r>
                      <a:endParaRPr lang="sk-SK" sz="2400" dirty="0">
                        <a:solidFill>
                          <a:schemeClr val="bg1"/>
                        </a:solidFill>
                        <a:latin typeface="Times New Roman" panose="02020603050405020304" pitchFamily="18" charset="0"/>
                        <a:cs typeface="Times New Roman" panose="02020603050405020304" pitchFamily="18" charset="0"/>
                      </a:endParaRPr>
                    </a:p>
                    <a:p>
                      <a:endParaRPr lang="sk-SK" sz="2400" dirty="0">
                        <a:solidFill>
                          <a:schemeClr val="bg1"/>
                        </a:solidFill>
                        <a:latin typeface="Times New Roman" panose="02020603050405020304" pitchFamily="18" charset="0"/>
                        <a:cs typeface="Times New Roman" panose="02020603050405020304" pitchFamily="18" charset="0"/>
                      </a:endParaRPr>
                    </a:p>
                    <a:p>
                      <a:endParaRPr lang="sk-SK" sz="24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2400" dirty="0">
                          <a:solidFill>
                            <a:schemeClr val="bg1"/>
                          </a:solidFill>
                          <a:latin typeface="Times New Roman" panose="02020603050405020304" pitchFamily="18" charset="0"/>
                          <a:cs typeface="Times New Roman" panose="02020603050405020304" pitchFamily="18" charset="0"/>
                        </a:rPr>
                        <a:t>A </a:t>
                      </a:r>
                      <a:r>
                        <a:rPr lang="sk-SK" sz="2400" b="0" dirty="0" err="1">
                          <a:solidFill>
                            <a:schemeClr val="bg1"/>
                          </a:solidFill>
                          <a:latin typeface="Times New Roman" panose="02020603050405020304" pitchFamily="18" charset="0"/>
                          <a:cs typeface="Times New Roman" panose="02020603050405020304" pitchFamily="18" charset="0"/>
                        </a:rPr>
                        <a:t>Lavandula</a:t>
                      </a:r>
                      <a:r>
                        <a:rPr lang="sk-SK" sz="2400" b="0" dirty="0">
                          <a:solidFill>
                            <a:schemeClr val="bg1"/>
                          </a:solidFill>
                          <a:latin typeface="Times New Roman" panose="02020603050405020304" pitchFamily="18" charset="0"/>
                          <a:cs typeface="Times New Roman" panose="02020603050405020304" pitchFamily="18" charset="0"/>
                        </a:rPr>
                        <a:t> </a:t>
                      </a:r>
                      <a:r>
                        <a:rPr lang="sk-SK" sz="2400" b="0" dirty="0" err="1">
                          <a:solidFill>
                            <a:schemeClr val="bg1"/>
                          </a:solidFill>
                          <a:latin typeface="Times New Roman" panose="02020603050405020304" pitchFamily="18" charset="0"/>
                          <a:cs typeface="Times New Roman" panose="02020603050405020304" pitchFamily="18" charset="0"/>
                        </a:rPr>
                        <a:t>dentata</a:t>
                      </a:r>
                      <a:endParaRPr lang="sk-SK" sz="2400" b="0" dirty="0">
                        <a:solidFill>
                          <a:schemeClr val="bg1"/>
                        </a:solidFill>
                        <a:latin typeface="Times New Roman" panose="02020603050405020304" pitchFamily="18" charset="0"/>
                        <a:cs typeface="Times New Roman" panose="02020603050405020304" pitchFamily="18" charset="0"/>
                      </a:endParaRPr>
                    </a:p>
                    <a:p>
                      <a:endParaRPr lang="sk-SK" sz="2400" dirty="0">
                        <a:solidFill>
                          <a:schemeClr val="bg1"/>
                        </a:solidFill>
                        <a:latin typeface="Times New Roman" panose="02020603050405020304" pitchFamily="18" charset="0"/>
                        <a:cs typeface="Times New Roman" panose="02020603050405020304" pitchFamily="18" charset="0"/>
                      </a:endParaRPr>
                    </a:p>
                    <a:p>
                      <a:r>
                        <a:rPr lang="sk-SK" sz="2400" dirty="0">
                          <a:solidFill>
                            <a:schemeClr val="bg1"/>
                          </a:solidFill>
                          <a:latin typeface="Times New Roman" panose="02020603050405020304" pitchFamily="18" charset="0"/>
                          <a:cs typeface="Times New Roman" panose="02020603050405020304" pitchFamily="18" charset="0"/>
                        </a:rPr>
                        <a:t>B </a:t>
                      </a:r>
                      <a:r>
                        <a:rPr lang="sk-SK" sz="2400" b="0" dirty="0">
                          <a:solidFill>
                            <a:schemeClr val="bg1"/>
                          </a:solidFill>
                          <a:latin typeface="Times New Roman" panose="02020603050405020304" pitchFamily="18" charset="0"/>
                          <a:cs typeface="Times New Roman" panose="02020603050405020304" pitchFamily="18" charset="0"/>
                        </a:rPr>
                        <a:t>SK – 1234</a:t>
                      </a:r>
                    </a:p>
                    <a:p>
                      <a:endParaRPr lang="sk-SK" sz="2400" dirty="0">
                        <a:solidFill>
                          <a:schemeClr val="bg1"/>
                        </a:solidFill>
                        <a:latin typeface="Times New Roman" panose="02020603050405020304" pitchFamily="18" charset="0"/>
                        <a:cs typeface="Times New Roman" panose="02020603050405020304" pitchFamily="18" charset="0"/>
                      </a:endParaRPr>
                    </a:p>
                    <a:p>
                      <a:r>
                        <a:rPr lang="sk-SK" sz="2400" dirty="0">
                          <a:solidFill>
                            <a:schemeClr val="bg1"/>
                          </a:solidFill>
                          <a:latin typeface="Times New Roman" panose="02020603050405020304" pitchFamily="18" charset="0"/>
                          <a:cs typeface="Times New Roman" panose="02020603050405020304" pitchFamily="18" charset="0"/>
                        </a:rPr>
                        <a:t>C </a:t>
                      </a:r>
                      <a:r>
                        <a:rPr lang="sk-SK" sz="2400" b="0" dirty="0">
                          <a:solidFill>
                            <a:schemeClr val="bg1"/>
                          </a:solidFill>
                          <a:latin typeface="Times New Roman" panose="02020603050405020304" pitchFamily="18" charset="0"/>
                          <a:cs typeface="Times New Roman" panose="02020603050405020304" pitchFamily="18" charset="0"/>
                        </a:rPr>
                        <a:t>123456/2020</a:t>
                      </a:r>
                    </a:p>
                    <a:p>
                      <a:endParaRPr lang="sk-SK" sz="2400" dirty="0">
                        <a:solidFill>
                          <a:schemeClr val="bg1"/>
                        </a:solidFill>
                        <a:latin typeface="Times New Roman" panose="02020603050405020304" pitchFamily="18" charset="0"/>
                        <a:cs typeface="Times New Roman" panose="02020603050405020304" pitchFamily="18" charset="0"/>
                      </a:endParaRPr>
                    </a:p>
                    <a:p>
                      <a:r>
                        <a:rPr lang="sk-SK" sz="2400" dirty="0">
                          <a:solidFill>
                            <a:schemeClr val="bg1"/>
                          </a:solidFill>
                          <a:latin typeface="Times New Roman" panose="02020603050405020304" pitchFamily="18" charset="0"/>
                          <a:cs typeface="Times New Roman" panose="02020603050405020304" pitchFamily="18" charset="0"/>
                        </a:rPr>
                        <a:t>D </a:t>
                      </a:r>
                      <a:r>
                        <a:rPr lang="sk-SK" sz="2400" b="0" dirty="0">
                          <a:solidFill>
                            <a:schemeClr val="bg1"/>
                          </a:solidFill>
                          <a:latin typeface="Times New Roman" panose="02020603050405020304" pitchFamily="18" charset="0"/>
                          <a:cs typeface="Times New Roman" panose="02020603050405020304" pitchFamily="18" charset="0"/>
                        </a:rPr>
                        <a:t>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Obrázok 2"/>
          <p:cNvPicPr>
            <a:picLocks noChangeAspect="1"/>
          </p:cNvPicPr>
          <p:nvPr/>
        </p:nvPicPr>
        <p:blipFill>
          <a:blip r:embed="rId2"/>
          <a:stretch>
            <a:fillRect/>
          </a:stretch>
        </p:blipFill>
        <p:spPr>
          <a:xfrm>
            <a:off x="447672" y="2195214"/>
            <a:ext cx="1278064" cy="871836"/>
          </a:xfrm>
          <a:prstGeom prst="rect">
            <a:avLst/>
          </a:prstGeom>
        </p:spPr>
      </p:pic>
      <p:pic>
        <p:nvPicPr>
          <p:cNvPr id="11" name="Picture 2" descr="De Europese vlag — de 12 sterren in een cirkel symboliseren de idealen van eenheid, solidariteit en harmonie tussen de volkeren van Europa.">
            <a:extLst>
              <a:ext uri="{FF2B5EF4-FFF2-40B4-BE49-F238E27FC236}">
                <a16:creationId xmlns:a16="http://schemas.microsoft.com/office/drawing/2014/main" id="{E0C478EB-78C6-43E6-8572-71E54CB405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67447" y="2176164"/>
            <a:ext cx="1352553" cy="871836"/>
          </a:xfrm>
          <a:prstGeom prst="rect">
            <a:avLst/>
          </a:prstGeom>
          <a:noFill/>
        </p:spPr>
      </p:pic>
      <p:sp>
        <p:nvSpPr>
          <p:cNvPr id="12" name="Zástupný objekt pre pätu 4">
            <a:extLst>
              <a:ext uri="{FF2B5EF4-FFF2-40B4-BE49-F238E27FC236}">
                <a16:creationId xmlns:a16="http://schemas.microsoft.com/office/drawing/2014/main" id="{5B7B8461-70DD-4048-9B73-F53140AF0B0F}"/>
              </a:ext>
            </a:extLst>
          </p:cNvPr>
          <p:cNvSpPr>
            <a:spLocks noGrp="1"/>
          </p:cNvSpPr>
          <p:nvPr>
            <p:ph type="ftr" sz="quarter" idx="11"/>
          </p:nvPr>
        </p:nvSpPr>
        <p:spPr>
          <a:xfrm>
            <a:off x="685800" y="6355845"/>
            <a:ext cx="7772400" cy="365125"/>
          </a:xfrm>
        </p:spPr>
        <p:txBody>
          <a:bodyPr/>
          <a:lstStyle/>
          <a:p>
            <a:r>
              <a:rPr lang="sk-SK" dirty="0"/>
              <a:t>www.uksup.sk,  Ing. Ivana Kurhajcová, Sekcia poľnohospodárskych vstupov a kontroly, Odbor ochrany rastlín</a:t>
            </a:r>
          </a:p>
        </p:txBody>
      </p:sp>
      <p:sp>
        <p:nvSpPr>
          <p:cNvPr id="13" name="Zástupný objekt pre obsah 2"/>
          <p:cNvSpPr>
            <a:spLocks noGrp="1"/>
          </p:cNvSpPr>
          <p:nvPr>
            <p:ph idx="1"/>
          </p:nvPr>
        </p:nvSpPr>
        <p:spPr>
          <a:xfrm>
            <a:off x="438151" y="1352550"/>
            <a:ext cx="11344274" cy="478541"/>
          </a:xfrm>
        </p:spPr>
        <p:txBody>
          <a:bodyPr>
            <a:noAutofit/>
          </a:bodyPr>
          <a:lstStyle/>
          <a:p>
            <a:pPr marL="0" indent="0" algn="ctr">
              <a:buNone/>
            </a:pPr>
            <a:r>
              <a:rPr lang="sk-SK" sz="2000" dirty="0"/>
              <a:t>Údaje musia byť ohraničené čiarou alebo inak oddelené od ostatných údajov - </a:t>
            </a:r>
            <a:r>
              <a:rPr lang="sk-SK" sz="2000" b="1" u="sng" dirty="0">
                <a:solidFill>
                  <a:srgbClr val="0000FF"/>
                </a:solidFill>
              </a:rPr>
              <a:t>orámovanie</a:t>
            </a:r>
            <a:r>
              <a:rPr lang="sk-SK" sz="2000" dirty="0"/>
              <a:t> je najjednoduchší spôsob odlíšenia ďalších údajov na náveske.</a:t>
            </a:r>
          </a:p>
        </p:txBody>
      </p:sp>
      <p:cxnSp>
        <p:nvCxnSpPr>
          <p:cNvPr id="14" name="Rovná spojovacia šípka 13"/>
          <p:cNvCxnSpPr/>
          <p:nvPr/>
        </p:nvCxnSpPr>
        <p:spPr>
          <a:xfrm>
            <a:off x="2933700" y="1707425"/>
            <a:ext cx="0" cy="43866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Obrázok 14"/>
          <p:cNvPicPr>
            <a:picLocks noChangeAspect="1"/>
          </p:cNvPicPr>
          <p:nvPr/>
        </p:nvPicPr>
        <p:blipFill>
          <a:blip r:embed="rId4"/>
          <a:stretch>
            <a:fillRect/>
          </a:stretch>
        </p:blipFill>
        <p:spPr>
          <a:xfrm>
            <a:off x="8223404" y="5382772"/>
            <a:ext cx="1827376" cy="412966"/>
          </a:xfrm>
          <a:prstGeom prst="rect">
            <a:avLst/>
          </a:prstGeom>
        </p:spPr>
      </p:pic>
    </p:spTree>
    <p:extLst>
      <p:ext uri="{BB962C8B-B14F-4D97-AF65-F5344CB8AC3E}">
        <p14:creationId xmlns:p14="http://schemas.microsoft.com/office/powerpoint/2010/main" val="727365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764373"/>
            <a:ext cx="10820400" cy="1293028"/>
          </a:xfrm>
        </p:spPr>
        <p:txBody>
          <a:bodyPr/>
          <a:lstStyle/>
          <a:p>
            <a:pPr algn="ctr"/>
            <a:r>
              <a:rPr lang="sk-SK" b="1" dirty="0">
                <a:solidFill>
                  <a:srgbClr val="0000FF"/>
                </a:solidFill>
              </a:rPr>
              <a:t>Vzory RP pre lesné dreviny</a:t>
            </a:r>
            <a:r>
              <a:rPr lang="cs-CZ" altLang="sk-SK" u="sng" dirty="0">
                <a:solidFill>
                  <a:srgbClr val="0000FF"/>
                </a:solidFill>
              </a:rPr>
              <a:t/>
            </a:r>
            <a:br>
              <a:rPr lang="cs-CZ" altLang="sk-SK" u="sng" dirty="0">
                <a:solidFill>
                  <a:srgbClr val="0000FF"/>
                </a:solidFill>
              </a:rPr>
            </a:br>
            <a:endParaRPr lang="sk-SK" dirty="0"/>
          </a:p>
        </p:txBody>
      </p:sp>
      <p:sp>
        <p:nvSpPr>
          <p:cNvPr id="3" name="Zástupný objekt pre obsah 2"/>
          <p:cNvSpPr>
            <a:spLocks noGrp="1"/>
          </p:cNvSpPr>
          <p:nvPr>
            <p:ph idx="1"/>
          </p:nvPr>
        </p:nvSpPr>
        <p:spPr>
          <a:xfrm>
            <a:off x="685800" y="1828800"/>
            <a:ext cx="10820400" cy="4389885"/>
          </a:xfrm>
        </p:spPr>
        <p:txBody>
          <a:bodyPr/>
          <a:lstStyle/>
          <a:p>
            <a:pPr marL="0" indent="0">
              <a:lnSpc>
                <a:spcPct val="150000"/>
              </a:lnSpc>
              <a:buNone/>
            </a:pPr>
            <a:r>
              <a:rPr lang="sk-SK" sz="2800" dirty="0" smtClean="0"/>
              <a:t>Zoznam </a:t>
            </a:r>
            <a:r>
              <a:rPr lang="sk-SK" sz="2800" dirty="0"/>
              <a:t>druhov lesných drevín a ich krížencov určených na umelú obnovu lesa a zalesňovanie a na iné lesnícke </a:t>
            </a:r>
            <a:r>
              <a:rPr lang="sk-SK" sz="2800" dirty="0" smtClean="0"/>
              <a:t>účely</a:t>
            </a:r>
            <a:endParaRPr lang="sk-SK" sz="2800" dirty="0"/>
          </a:p>
          <a:p>
            <a:pPr marL="0" indent="0">
              <a:lnSpc>
                <a:spcPct val="150000"/>
              </a:lnSpc>
              <a:buNone/>
            </a:pPr>
            <a:endParaRPr lang="pl-PL" sz="2800" dirty="0" smtClean="0"/>
          </a:p>
          <a:p>
            <a:pPr algn="ctr">
              <a:buFont typeface="Wingdings" panose="05000000000000000000" pitchFamily="2" charset="2"/>
              <a:buChar char="Ø"/>
            </a:pPr>
            <a:r>
              <a:rPr lang="pl-PL" sz="2800" dirty="0" smtClean="0"/>
              <a:t> v Prílohe </a:t>
            </a:r>
            <a:r>
              <a:rPr lang="pl-PL" sz="2800" dirty="0"/>
              <a:t>č. 1 k </a:t>
            </a:r>
            <a:r>
              <a:rPr lang="pl-PL" sz="2800" dirty="0">
                <a:hlinkClick r:id="rId2"/>
              </a:rPr>
              <a:t>zákonu</a:t>
            </a:r>
            <a:r>
              <a:rPr lang="pl-PL" sz="2800" b="1" dirty="0">
                <a:hlinkClick r:id="rId2"/>
              </a:rPr>
              <a:t> </a:t>
            </a:r>
            <a:r>
              <a:rPr lang="pl-PL" sz="2800" b="1" dirty="0">
                <a:solidFill>
                  <a:srgbClr val="00B050"/>
                </a:solidFill>
                <a:hlinkClick r:id="rId2"/>
              </a:rPr>
              <a:t>č. 138/2010 Z. z</a:t>
            </a:r>
            <a:r>
              <a:rPr lang="pl-PL" sz="2800" b="1" dirty="0" smtClean="0">
                <a:solidFill>
                  <a:srgbClr val="00B050"/>
                </a:solidFill>
                <a:hlinkClick r:id="rId2"/>
              </a:rPr>
              <a:t>. </a:t>
            </a:r>
            <a:r>
              <a:rPr lang="pl-PL" sz="2800" dirty="0" smtClean="0"/>
              <a:t>– </a:t>
            </a:r>
          </a:p>
          <a:p>
            <a:pPr marL="0" indent="0" algn="ctr">
              <a:buNone/>
            </a:pPr>
            <a:r>
              <a:rPr lang="sk-SK" sz="2800" b="1" dirty="0" smtClean="0">
                <a:solidFill>
                  <a:srgbClr val="00B050"/>
                </a:solidFill>
              </a:rPr>
              <a:t>Zákon o </a:t>
            </a:r>
            <a:r>
              <a:rPr lang="sk-SK" sz="2800" b="1" dirty="0">
                <a:solidFill>
                  <a:srgbClr val="00B050"/>
                </a:solidFill>
              </a:rPr>
              <a:t>lesnom reprodukčnom materiáli</a:t>
            </a:r>
          </a:p>
          <a:p>
            <a:pPr marL="0" indent="0">
              <a:buNone/>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32</a:t>
            </a:fld>
            <a:endParaRPr lang="sk-SK"/>
          </a:p>
        </p:txBody>
      </p:sp>
      <p:sp>
        <p:nvSpPr>
          <p:cNvPr id="7" name="Šípka doprava 6"/>
          <p:cNvSpPr/>
          <p:nvPr/>
        </p:nvSpPr>
        <p:spPr>
          <a:xfrm>
            <a:off x="7114674" y="2748195"/>
            <a:ext cx="3296652" cy="336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456492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6116" y="901532"/>
            <a:ext cx="10820400" cy="1293028"/>
          </a:xfrm>
        </p:spPr>
        <p:txBody>
          <a:bodyPr>
            <a:normAutofit/>
          </a:bodyPr>
          <a:lstStyle/>
          <a:p>
            <a:pPr algn="ctr"/>
            <a:r>
              <a:rPr lang="sk-SK" b="1" dirty="0">
                <a:solidFill>
                  <a:srgbClr val="0000FF"/>
                </a:solidFill>
              </a:rPr>
              <a:t>Vzory </a:t>
            </a:r>
            <a:r>
              <a:rPr lang="sk-SK" b="1" dirty="0" smtClean="0">
                <a:solidFill>
                  <a:srgbClr val="0000FF"/>
                </a:solidFill>
              </a:rPr>
              <a:t>RP pre lesné dreviny</a:t>
            </a:r>
            <a:r>
              <a:rPr lang="cs-CZ" altLang="sk-SK" u="sng" dirty="0">
                <a:solidFill>
                  <a:srgbClr val="0000FF"/>
                </a:solidFill>
              </a:rPr>
              <a:t/>
            </a:r>
            <a:br>
              <a:rPr lang="cs-CZ" altLang="sk-SK" u="sng" dirty="0">
                <a:solidFill>
                  <a:srgbClr val="0000FF"/>
                </a:solidFill>
              </a:rPr>
            </a:br>
            <a:endParaRPr lang="sk-SK" dirty="0"/>
          </a:p>
        </p:txBody>
      </p:sp>
      <p:sp>
        <p:nvSpPr>
          <p:cNvPr id="3" name="Zástupný objekt pre obsah 2"/>
          <p:cNvSpPr>
            <a:spLocks noGrp="1"/>
          </p:cNvSpPr>
          <p:nvPr>
            <p:ph idx="1"/>
          </p:nvPr>
        </p:nvSpPr>
        <p:spPr>
          <a:xfrm>
            <a:off x="240632" y="1949116"/>
            <a:ext cx="11682663" cy="4406729"/>
          </a:xfrm>
        </p:spPr>
        <p:txBody>
          <a:bodyPr/>
          <a:lstStyle/>
          <a:p>
            <a:pPr marL="0" indent="0" algn="ctr">
              <a:buNone/>
            </a:pPr>
            <a:r>
              <a:rPr lang="sk-SK" sz="3200" b="1" dirty="0" smtClean="0"/>
              <a:t>SPRIEVODNÝ </a:t>
            </a:r>
            <a:r>
              <a:rPr lang="sk-SK" sz="3200" b="1" dirty="0"/>
              <a:t>LIST reprodukčného materiálu </a:t>
            </a:r>
            <a:endParaRPr lang="sk-SK" sz="3200" b="1" dirty="0" smtClean="0"/>
          </a:p>
          <a:p>
            <a:pPr marL="0" indent="0" algn="ctr">
              <a:buNone/>
            </a:pPr>
            <a:r>
              <a:rPr lang="sk-SK" sz="3200" b="1" dirty="0" smtClean="0"/>
              <a:t>lesných </a:t>
            </a:r>
            <a:r>
              <a:rPr lang="sk-SK" sz="3200" b="1" dirty="0"/>
              <a:t>drevín </a:t>
            </a:r>
            <a:endParaRPr lang="sk-SK" sz="3200" b="1" dirty="0" smtClean="0"/>
          </a:p>
          <a:p>
            <a:pPr marL="0" indent="0" algn="ctr">
              <a:lnSpc>
                <a:spcPct val="150000"/>
              </a:lnSpc>
              <a:buNone/>
            </a:pPr>
            <a:r>
              <a:rPr lang="sk-SK" sz="3200" b="1" dirty="0" smtClean="0"/>
              <a:t>Vypracoval ÚKSÚP v spolupráci s </a:t>
            </a:r>
            <a:r>
              <a:rPr lang="sk-SK" sz="3200" b="1" dirty="0"/>
              <a:t>MPRV </a:t>
            </a:r>
            <a:r>
              <a:rPr lang="sk-SK" sz="3200" b="1" dirty="0" smtClean="0"/>
              <a:t>SR, NLC Zvolen a Združením </a:t>
            </a:r>
            <a:r>
              <a:rPr lang="sk-SK" sz="3200" b="1" dirty="0"/>
              <a:t>lesných škôlkarov </a:t>
            </a:r>
            <a:r>
              <a:rPr lang="sk-SK" sz="3200" b="1" dirty="0" smtClean="0"/>
              <a:t>SR</a:t>
            </a:r>
          </a:p>
          <a:p>
            <a:pPr marL="0" indent="0" algn="ctr">
              <a:lnSpc>
                <a:spcPct val="150000"/>
              </a:lnSpc>
              <a:buNone/>
            </a:pPr>
            <a:r>
              <a:rPr lang="sk-SK" b="1" dirty="0" smtClean="0"/>
              <a:t> </a:t>
            </a:r>
            <a:r>
              <a:rPr lang="sk-SK" sz="3200" b="1" dirty="0" smtClean="0">
                <a:solidFill>
                  <a:srgbClr val="FF0000"/>
                </a:solidFill>
              </a:rPr>
              <a:t>PLATÍ iba </a:t>
            </a:r>
            <a:r>
              <a:rPr lang="sk-SK" sz="3200" b="1" dirty="0">
                <a:solidFill>
                  <a:srgbClr val="FF0000"/>
                </a:solidFill>
              </a:rPr>
              <a:t>pre </a:t>
            </a:r>
            <a:r>
              <a:rPr lang="sk-SK" sz="3200" b="1" dirty="0" smtClean="0">
                <a:solidFill>
                  <a:srgbClr val="FF0000"/>
                </a:solidFill>
              </a:rPr>
              <a:t>LESNÉ DREVINY !</a:t>
            </a:r>
            <a:r>
              <a:rPr lang="sk-SK" b="1" dirty="0">
                <a:solidFill>
                  <a:srgbClr val="FF0000"/>
                </a:solidFill>
              </a:rPr>
              <a:t> </a:t>
            </a:r>
            <a:r>
              <a:rPr lang="sk-SK" b="1" dirty="0"/>
              <a:t> </a:t>
            </a:r>
            <a:endParaRPr lang="sk-SK" b="1" dirty="0" smtClean="0"/>
          </a:p>
          <a:p>
            <a:pPr marL="0" indent="0" algn="ctr">
              <a:buNone/>
            </a:pPr>
            <a:r>
              <a:rPr lang="sk-SK" sz="2800" b="1" dirty="0" smtClean="0"/>
              <a:t>VZOR -  </a:t>
            </a:r>
            <a:r>
              <a:rPr lang="sk-SK" sz="2800" b="1" dirty="0"/>
              <a:t> </a:t>
            </a:r>
            <a:r>
              <a:rPr lang="sk-SK" sz="2800" b="1" dirty="0">
                <a:hlinkClick r:id="rId2"/>
              </a:rPr>
              <a:t>súbor </a:t>
            </a:r>
            <a:r>
              <a:rPr lang="sk-SK" sz="2800" b="1" dirty="0" err="1">
                <a:hlinkClick r:id="rId2"/>
              </a:rPr>
              <a:t>doc</a:t>
            </a:r>
            <a:r>
              <a:rPr lang="sk-SK" sz="2800" b="1" dirty="0">
                <a:hlinkClick r:id="rId2"/>
              </a:rPr>
              <a:t> na stiahnutie</a:t>
            </a:r>
            <a:endParaRPr lang="sk-SK" sz="2800" b="1" dirty="0">
              <a:solidFill>
                <a:srgbClr val="FF0000"/>
              </a:solidFill>
            </a:endParaRP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33</a:t>
            </a:fld>
            <a:endParaRPr lang="sk-SK"/>
          </a:p>
        </p:txBody>
      </p:sp>
    </p:spTree>
    <p:extLst>
      <p:ext uri="{BB962C8B-B14F-4D97-AF65-F5344CB8AC3E}">
        <p14:creationId xmlns:p14="http://schemas.microsoft.com/office/powerpoint/2010/main" val="1032630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315FF-821B-42EB-84F0-38D49DB53331}"/>
              </a:ext>
            </a:extLst>
          </p:cNvPr>
          <p:cNvSpPr>
            <a:spLocks noGrp="1"/>
          </p:cNvSpPr>
          <p:nvPr>
            <p:ph type="title"/>
          </p:nvPr>
        </p:nvSpPr>
        <p:spPr/>
        <p:txBody>
          <a:bodyPr/>
          <a:lstStyle/>
          <a:p>
            <a:endParaRPr lang="sk-SK"/>
          </a:p>
        </p:txBody>
      </p:sp>
      <p:sp>
        <p:nvSpPr>
          <p:cNvPr id="4" name="Zástupný objekt pre dátum 3">
            <a:extLst>
              <a:ext uri="{FF2B5EF4-FFF2-40B4-BE49-F238E27FC236}">
                <a16:creationId xmlns:a16="http://schemas.microsoft.com/office/drawing/2014/main" id="{E6332397-6EB1-4DC4-A8E6-A8C65BB6AAB2}"/>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ACF24125-7312-48AC-85BF-3628C57A4F58}"/>
              </a:ext>
            </a:extLst>
          </p:cNvPr>
          <p:cNvSpPr>
            <a:spLocks noGrp="1"/>
          </p:cNvSpPr>
          <p:nvPr>
            <p:ph type="ftr" sz="quarter" idx="11"/>
          </p:nvPr>
        </p:nvSpPr>
        <p:spPr/>
        <p:txBody>
          <a:bodyPr/>
          <a:lstStyle/>
          <a:p>
            <a:r>
              <a:rPr lang="sk-SK"/>
              <a:t>www.uksup.sk,  Ing. Ivana Kurhajcová, Sekcia odborných činností, Odbor ochrany rastlín</a:t>
            </a:r>
          </a:p>
        </p:txBody>
      </p:sp>
      <p:sp>
        <p:nvSpPr>
          <p:cNvPr id="6" name="Zástupný objekt pre číslo snímky 5">
            <a:extLst>
              <a:ext uri="{FF2B5EF4-FFF2-40B4-BE49-F238E27FC236}">
                <a16:creationId xmlns:a16="http://schemas.microsoft.com/office/drawing/2014/main" id="{F0759CDC-E910-4B7A-A1EF-DE17AF67ADE1}"/>
              </a:ext>
            </a:extLst>
          </p:cNvPr>
          <p:cNvSpPr>
            <a:spLocks noGrp="1"/>
          </p:cNvSpPr>
          <p:nvPr>
            <p:ph type="sldNum" sz="quarter" idx="12"/>
          </p:nvPr>
        </p:nvSpPr>
        <p:spPr/>
        <p:txBody>
          <a:bodyPr/>
          <a:lstStyle/>
          <a:p>
            <a:fld id="{3A0EFBD9-7D15-4639-B143-8F39674E03CF}" type="slidenum">
              <a:rPr lang="sk-SK" smtClean="0"/>
              <a:t>34</a:t>
            </a:fld>
            <a:endParaRPr lang="sk-SK"/>
          </a:p>
        </p:txBody>
      </p:sp>
      <p:pic>
        <p:nvPicPr>
          <p:cNvPr id="13" name="Zástupný objekt pre obsah 12">
            <a:extLst>
              <a:ext uri="{FF2B5EF4-FFF2-40B4-BE49-F238E27FC236}">
                <a16:creationId xmlns:a16="http://schemas.microsoft.com/office/drawing/2014/main" id="{128D96AA-91CF-498A-9D88-8C4E245EAD2E}"/>
              </a:ext>
            </a:extLst>
          </p:cNvPr>
          <p:cNvPicPr>
            <a:picLocks noGrp="1"/>
          </p:cNvPicPr>
          <p:nvPr>
            <p:ph idx="1"/>
          </p:nvPr>
        </p:nvPicPr>
        <p:blipFill rotWithShape="1">
          <a:blip r:embed="rId2"/>
          <a:srcRect l="1" r="926" b="5703"/>
          <a:stretch/>
        </p:blipFill>
        <p:spPr bwMode="auto">
          <a:xfrm>
            <a:off x="1" y="1"/>
            <a:ext cx="12191999" cy="6857999"/>
          </a:xfrm>
          <a:prstGeom prst="rect">
            <a:avLst/>
          </a:prstGeom>
          <a:ln>
            <a:noFill/>
          </a:ln>
          <a:extLst>
            <a:ext uri="{53640926-AAD7-44D8-BBD7-CCE9431645EC}">
              <a14:shadowObscured xmlns:a14="http://schemas.microsoft.com/office/drawing/2010/main"/>
            </a:ext>
          </a:extLst>
        </p:spPr>
      </p:pic>
      <p:cxnSp>
        <p:nvCxnSpPr>
          <p:cNvPr id="17" name="Rovná spojovacia šípka 16">
            <a:extLst>
              <a:ext uri="{FF2B5EF4-FFF2-40B4-BE49-F238E27FC236}">
                <a16:creationId xmlns:a16="http://schemas.microsoft.com/office/drawing/2014/main" id="{C0504775-CDA5-4236-9354-47CD752EB5B2}"/>
              </a:ext>
            </a:extLst>
          </p:cNvPr>
          <p:cNvCxnSpPr>
            <a:cxnSpLocks/>
          </p:cNvCxnSpPr>
          <p:nvPr/>
        </p:nvCxnSpPr>
        <p:spPr>
          <a:xfrm flipV="1">
            <a:off x="589547" y="5629811"/>
            <a:ext cx="2964180" cy="410043"/>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0" name="Obdĺžnik 19">
            <a:extLst>
              <a:ext uri="{FF2B5EF4-FFF2-40B4-BE49-F238E27FC236}">
                <a16:creationId xmlns:a16="http://schemas.microsoft.com/office/drawing/2014/main" id="{7EC1AA38-41C1-47A5-9CDA-19B3BA6223AA}"/>
              </a:ext>
            </a:extLst>
          </p:cNvPr>
          <p:cNvSpPr/>
          <p:nvPr/>
        </p:nvSpPr>
        <p:spPr>
          <a:xfrm>
            <a:off x="3733800" y="5044570"/>
            <a:ext cx="7772400" cy="995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3" name="Rovná spojovacia šípka 22">
            <a:extLst>
              <a:ext uri="{FF2B5EF4-FFF2-40B4-BE49-F238E27FC236}">
                <a16:creationId xmlns:a16="http://schemas.microsoft.com/office/drawing/2014/main" id="{51970418-F5E4-4BCA-AB8C-3D639AFE4EFB}"/>
              </a:ext>
            </a:extLst>
          </p:cNvPr>
          <p:cNvCxnSpPr>
            <a:cxnSpLocks/>
          </p:cNvCxnSpPr>
          <p:nvPr/>
        </p:nvCxnSpPr>
        <p:spPr>
          <a:xfrm flipV="1">
            <a:off x="1002030" y="872236"/>
            <a:ext cx="1165860" cy="2788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ál 24">
            <a:extLst>
              <a:ext uri="{FF2B5EF4-FFF2-40B4-BE49-F238E27FC236}">
                <a16:creationId xmlns:a16="http://schemas.microsoft.com/office/drawing/2014/main" id="{741504F4-F19E-4F84-806A-2559FEC5C7E8}"/>
              </a:ext>
            </a:extLst>
          </p:cNvPr>
          <p:cNvSpPr/>
          <p:nvPr/>
        </p:nvSpPr>
        <p:spPr>
          <a:xfrm>
            <a:off x="1360170" y="198437"/>
            <a:ext cx="1931670" cy="6588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83493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485776"/>
            <a:ext cx="10896600" cy="822456"/>
          </a:xfrm>
        </p:spPr>
        <p:txBody>
          <a:bodyPr>
            <a:normAutofit/>
          </a:bodyPr>
          <a:lstStyle/>
          <a:p>
            <a:pPr algn="ctr"/>
            <a:r>
              <a:rPr lang="sk-SK" sz="3200" b="1" dirty="0"/>
              <a:t>RP pre chránené zóny – legislatíva </a:t>
            </a:r>
          </a:p>
        </p:txBody>
      </p:sp>
      <p:sp>
        <p:nvSpPr>
          <p:cNvPr id="3" name="Zástupný objekt pre obsah 2"/>
          <p:cNvSpPr>
            <a:spLocks noGrp="1"/>
          </p:cNvSpPr>
          <p:nvPr>
            <p:ph idx="1"/>
          </p:nvPr>
        </p:nvSpPr>
        <p:spPr>
          <a:xfrm>
            <a:off x="685800" y="1341120"/>
            <a:ext cx="10820400" cy="4877566"/>
          </a:xfrm>
        </p:spPr>
        <p:txBody>
          <a:bodyPr>
            <a:normAutofit fontScale="92500" lnSpcReduction="10000"/>
          </a:bodyPr>
          <a:lstStyle/>
          <a:p>
            <a:pPr algn="just">
              <a:buFont typeface="Wingdings" panose="05000000000000000000" pitchFamily="2" charset="2"/>
              <a:buChar char="Ø"/>
            </a:pPr>
            <a:r>
              <a:rPr lang="sk-SK" b="1" dirty="0">
                <a:hlinkClick r:id="rId2"/>
              </a:rPr>
              <a:t>PRÍLOHA III VN KOM 2019/2072</a:t>
            </a:r>
            <a:endParaRPr lang="sk-SK" dirty="0"/>
          </a:p>
          <a:p>
            <a:pPr marL="0" indent="0" algn="just">
              <a:buNone/>
            </a:pPr>
            <a:r>
              <a:rPr lang="sk-SK" dirty="0"/>
              <a:t>Zoznam chránených zón a príslušných karanténnych škodcov chránenej zóny s príslušnými kódmi </a:t>
            </a:r>
          </a:p>
          <a:p>
            <a:pPr marL="0" indent="0" algn="just">
              <a:buNone/>
            </a:pPr>
            <a:endParaRPr lang="sk-SK" dirty="0"/>
          </a:p>
          <a:p>
            <a:pPr algn="just">
              <a:buClr>
                <a:schemeClr val="bg1"/>
              </a:buClr>
              <a:buFont typeface="Wingdings" panose="05000000000000000000" pitchFamily="2" charset="2"/>
              <a:buChar char="Ø"/>
            </a:pPr>
            <a:r>
              <a:rPr lang="sk-SK" b="1" i="0" u="none" strike="noStrike" dirty="0">
                <a:solidFill>
                  <a:srgbClr val="A0BF48"/>
                </a:solidFill>
                <a:effectLst/>
                <a:hlinkClick r:id="rId3"/>
              </a:rPr>
              <a:t>PRÍLOHA IX - ZÁKAZ DOVOZU DO CHZ</a:t>
            </a:r>
            <a:endParaRPr lang="sk-SK" b="0" i="0" dirty="0">
              <a:solidFill>
                <a:srgbClr val="292B2C"/>
              </a:solidFill>
              <a:effectLst/>
            </a:endParaRPr>
          </a:p>
          <a:p>
            <a:pPr marL="0" indent="0" algn="just">
              <a:buNone/>
            </a:pPr>
            <a:r>
              <a:rPr lang="sk-SK" i="0" dirty="0">
                <a:solidFill>
                  <a:srgbClr val="292B2C"/>
                </a:solidFill>
                <a:effectLst/>
              </a:rPr>
              <a:t>Zoznam rastlín, rastlinných produktov a iných predmetov, ktorých uvedenie do určitých chránených zón je zakázané </a:t>
            </a:r>
          </a:p>
          <a:p>
            <a:pPr marL="0" indent="0" algn="just">
              <a:buNone/>
            </a:pPr>
            <a:endParaRPr lang="sk-SK" dirty="0"/>
          </a:p>
          <a:p>
            <a:pPr algn="just">
              <a:buFont typeface="Wingdings" panose="05000000000000000000" pitchFamily="2" charset="2"/>
              <a:buChar char="Ø"/>
            </a:pPr>
            <a:r>
              <a:rPr lang="sk-SK" b="1" dirty="0">
                <a:hlinkClick r:id="rId4"/>
              </a:rPr>
              <a:t>PRÍLOHA X</a:t>
            </a:r>
            <a:r>
              <a:rPr lang="sk-SK" dirty="0">
                <a:hlinkClick r:id="rId4"/>
              </a:rPr>
              <a:t> </a:t>
            </a:r>
            <a:r>
              <a:rPr lang="sk-SK" b="1" dirty="0">
                <a:hlinkClick r:id="rId4"/>
              </a:rPr>
              <a:t>VN KOM 2019/2072 </a:t>
            </a:r>
            <a:endParaRPr lang="sk-SK" b="1" dirty="0"/>
          </a:p>
          <a:p>
            <a:pPr marL="0" indent="0" algn="just">
              <a:buNone/>
            </a:pPr>
            <a:r>
              <a:rPr lang="sk-SK" dirty="0"/>
              <a:t>Zoznam  rastlín, rastlinných  produktov a iných predmetov, ktoré sa majú uviesť  do chránených zón  alebo sa v rámci nich premiestňovať, a zodpovedajúce  osobitné požiadavky na chránené zóny</a:t>
            </a:r>
          </a:p>
          <a:p>
            <a:pPr marL="0" indent="0" algn="just">
              <a:buNone/>
            </a:pPr>
            <a:endParaRPr lang="sk-SK" dirty="0"/>
          </a:p>
          <a:p>
            <a:pPr algn="just">
              <a:buFont typeface="Wingdings" panose="05000000000000000000" pitchFamily="2" charset="2"/>
              <a:buChar char="Ø"/>
            </a:pPr>
            <a:r>
              <a:rPr lang="sk-SK" sz="2000" b="1" dirty="0">
                <a:hlinkClick r:id="rId5"/>
              </a:rPr>
              <a:t>PRÍLOHA XIV VN KOM 2019/2072</a:t>
            </a:r>
            <a:r>
              <a:rPr lang="sk-SK" sz="2000" dirty="0"/>
              <a:t> </a:t>
            </a:r>
          </a:p>
          <a:p>
            <a:pPr marL="0" indent="0" algn="just">
              <a:buNone/>
            </a:pPr>
            <a:r>
              <a:rPr lang="sk-SK" sz="2000" dirty="0"/>
              <a:t>Rastliny, rastlinné produkty a  iné predmety, v prípade ktorých sa na uvedenie do určitých chránených  zón a premiestňovanie v rámci nich vyžaduje RP s označením  „CHRÁNENÁ ZÓNA“ </a:t>
            </a:r>
          </a:p>
          <a:p>
            <a:pPr algn="just">
              <a:buFont typeface="Wingdings" panose="05000000000000000000" pitchFamily="2" charset="2"/>
              <a:buChar char="Ø"/>
            </a:pPr>
            <a:endParaRPr lang="sk-SK" sz="2000"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35</a:t>
            </a:fld>
            <a:endParaRPr lang="sk-SK"/>
          </a:p>
        </p:txBody>
      </p:sp>
    </p:spTree>
    <p:extLst>
      <p:ext uri="{BB962C8B-B14F-4D97-AF65-F5344CB8AC3E}">
        <p14:creationId xmlns:p14="http://schemas.microsoft.com/office/powerpoint/2010/main" val="3661892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650876"/>
            <a:ext cx="10820400" cy="609600"/>
          </a:xfrm>
        </p:spPr>
        <p:txBody>
          <a:bodyPr>
            <a:normAutofit fontScale="90000"/>
          </a:bodyPr>
          <a:lstStyle/>
          <a:p>
            <a:pPr algn="ctr"/>
            <a:r>
              <a:rPr lang="sk-SK" b="1" dirty="0"/>
              <a:t/>
            </a:r>
            <a:br>
              <a:rPr lang="sk-SK" b="1" dirty="0"/>
            </a:br>
            <a:r>
              <a:rPr lang="sk-SK" sz="3100" b="1" dirty="0"/>
              <a:t>Čo navyše musí obsahovať RP pre chránené zóny</a:t>
            </a:r>
            <a:br>
              <a:rPr lang="sk-SK" sz="3100" b="1" dirty="0"/>
            </a:br>
            <a:r>
              <a:rPr lang="sk-SK" sz="3100" b="1" dirty="0"/>
              <a:t> </a:t>
            </a:r>
            <a:r>
              <a:rPr lang="sk-SK" sz="3100" b="1" dirty="0">
                <a:solidFill>
                  <a:srgbClr val="0000FF"/>
                </a:solidFill>
              </a:rPr>
              <a:t>časť B</a:t>
            </a:r>
            <a:r>
              <a:rPr lang="sk-SK" sz="3100" b="1" dirty="0"/>
              <a:t>  </a:t>
            </a:r>
            <a:r>
              <a:rPr lang="sk-SK" sz="3100" b="1" dirty="0">
                <a:hlinkClick r:id="rId2"/>
              </a:rPr>
              <a:t>VN KOM 2017/2313</a:t>
            </a:r>
            <a:r>
              <a:rPr lang="sk-SK" sz="3100" b="1" dirty="0"/>
              <a:t> </a:t>
            </a:r>
          </a:p>
        </p:txBody>
      </p:sp>
      <p:sp>
        <p:nvSpPr>
          <p:cNvPr id="3" name="Zástupný objekt pre obsah 2"/>
          <p:cNvSpPr>
            <a:spLocks noGrp="1"/>
          </p:cNvSpPr>
          <p:nvPr>
            <p:ph idx="1"/>
          </p:nvPr>
        </p:nvSpPr>
        <p:spPr>
          <a:xfrm>
            <a:off x="685800" y="2009775"/>
            <a:ext cx="10820400" cy="4143335"/>
          </a:xfrm>
        </p:spPr>
        <p:txBody>
          <a:bodyPr>
            <a:normAutofit fontScale="92500" lnSpcReduction="10000"/>
          </a:bodyPr>
          <a:lstStyle/>
          <a:p>
            <a:pPr marL="0" indent="0" algn="just">
              <a:buNone/>
            </a:pPr>
            <a:r>
              <a:rPr lang="sk-SK" sz="2600" dirty="0"/>
              <a:t>Platí to isté ako pre časť A, rozdiel je v doplňujúcich  údajoch na RP.</a:t>
            </a:r>
            <a:endParaRPr lang="sk-SK" sz="2600" dirty="0">
              <a:solidFill>
                <a:srgbClr val="FF0000"/>
              </a:solidFill>
            </a:endParaRPr>
          </a:p>
          <a:p>
            <a:pPr marL="0" indent="0" algn="just">
              <a:buNone/>
            </a:pPr>
            <a:endParaRPr lang="sk-SK" sz="2600" dirty="0"/>
          </a:p>
          <a:p>
            <a:pPr algn="just">
              <a:lnSpc>
                <a:spcPct val="120000"/>
              </a:lnSpc>
              <a:buFont typeface="Wingdings" panose="05000000000000000000" pitchFamily="2" charset="2"/>
              <a:buChar char="Ø"/>
            </a:pPr>
            <a:r>
              <a:rPr lang="sk-SK" sz="2600" dirty="0"/>
              <a:t>Vpravo hore text: „</a:t>
            </a:r>
            <a:r>
              <a:rPr lang="sk-SK" sz="2600" b="1" dirty="0">
                <a:effectLst/>
                <a:latin typeface="Times New Roman" panose="02020603050405020304" pitchFamily="18" charset="0"/>
                <a:ea typeface="Calibri" panose="020F0502020204030204" pitchFamily="34" charset="0"/>
                <a:cs typeface="EUAlbertina"/>
              </a:rPr>
              <a:t>Rastlinný pas </a:t>
            </a:r>
            <a:r>
              <a:rPr lang="sk-SK" sz="2600" dirty="0">
                <a:effectLst/>
                <a:latin typeface="Times New Roman" panose="02020603050405020304" pitchFamily="18" charset="0"/>
                <a:ea typeface="Calibri" panose="020F0502020204030204" pitchFamily="34" charset="0"/>
                <a:cs typeface="EUAlbertina"/>
              </a:rPr>
              <a:t> –</a:t>
            </a:r>
            <a:r>
              <a:rPr lang="sk-SK" sz="2600" b="1" dirty="0">
                <a:effectLst/>
                <a:latin typeface="Times New Roman" panose="02020603050405020304" pitchFamily="18" charset="0"/>
                <a:ea typeface="Calibri" panose="020F0502020204030204" pitchFamily="34" charset="0"/>
                <a:cs typeface="EUAlbertina"/>
              </a:rPr>
              <a:t> CHZ</a:t>
            </a:r>
            <a:r>
              <a:rPr lang="sk-SK" sz="2600" dirty="0">
                <a:effectLst/>
                <a:latin typeface="Times New Roman" panose="02020603050405020304" pitchFamily="18" charset="0"/>
                <a:ea typeface="Calibri" panose="020F0502020204030204" pitchFamily="34" charset="0"/>
                <a:cs typeface="EUAlbertina"/>
              </a:rPr>
              <a:t> / </a:t>
            </a:r>
            <a:r>
              <a:rPr lang="sk-SK" sz="2600" b="1" dirty="0" err="1">
                <a:effectLst/>
                <a:latin typeface="Times New Roman" panose="02020603050405020304" pitchFamily="18" charset="0"/>
                <a:ea typeface="Calibri" panose="020F0502020204030204" pitchFamily="34" charset="0"/>
                <a:cs typeface="EUAlbertina"/>
              </a:rPr>
              <a:t>Plant</a:t>
            </a:r>
            <a:r>
              <a:rPr lang="sk-SK" sz="2600" b="1" dirty="0">
                <a:effectLst/>
                <a:latin typeface="Times New Roman" panose="02020603050405020304" pitchFamily="18" charset="0"/>
                <a:ea typeface="Calibri" panose="020F0502020204030204" pitchFamily="34" charset="0"/>
                <a:cs typeface="EUAlbertina"/>
              </a:rPr>
              <a:t> </a:t>
            </a:r>
            <a:r>
              <a:rPr lang="sk-SK" sz="2600" b="1" dirty="0" err="1">
                <a:effectLst/>
                <a:latin typeface="Times New Roman" panose="02020603050405020304" pitchFamily="18" charset="0"/>
                <a:ea typeface="Calibri" panose="020F0502020204030204" pitchFamily="34" charset="0"/>
                <a:cs typeface="EUAlbertina"/>
              </a:rPr>
              <a:t>Passport</a:t>
            </a:r>
            <a:r>
              <a:rPr lang="sk-SK" sz="2600" b="1" dirty="0">
                <a:effectLst/>
                <a:latin typeface="Times New Roman" panose="02020603050405020304" pitchFamily="18" charset="0"/>
                <a:ea typeface="Calibri" panose="020F0502020204030204" pitchFamily="34" charset="0"/>
                <a:cs typeface="EUAlbertina"/>
              </a:rPr>
              <a:t> – PZ“</a:t>
            </a:r>
          </a:p>
          <a:p>
            <a:pPr marL="0" indent="0" algn="just">
              <a:lnSpc>
                <a:spcPct val="120000"/>
              </a:lnSpc>
              <a:buNone/>
            </a:pPr>
            <a:r>
              <a:rPr lang="sk-SK" sz="2600" b="1" dirty="0">
                <a:effectLst/>
                <a:latin typeface="Times New Roman" panose="02020603050405020304" pitchFamily="18" charset="0"/>
                <a:ea typeface="Calibri" panose="020F0502020204030204" pitchFamily="34" charset="0"/>
                <a:cs typeface="EUAlbertina"/>
              </a:rPr>
              <a:t>  </a:t>
            </a:r>
            <a:r>
              <a:rPr lang="sk-SK" sz="2600" b="1" dirty="0">
                <a:solidFill>
                  <a:srgbClr val="0000FF"/>
                </a:solidFill>
                <a:effectLst/>
                <a:latin typeface="Times New Roman" panose="02020603050405020304" pitchFamily="18" charset="0"/>
                <a:ea typeface="Calibri" panose="020F0502020204030204" pitchFamily="34" charset="0"/>
                <a:cs typeface="EUAlbertina"/>
              </a:rPr>
              <a:t>pod tento text sa uvedie: </a:t>
            </a:r>
            <a:r>
              <a:rPr lang="sk-SK" sz="2600" dirty="0">
                <a:ea typeface="Calibri" panose="020F0502020204030204" pitchFamily="34" charset="0"/>
              </a:rPr>
              <a:t>V</a:t>
            </a:r>
            <a:r>
              <a:rPr lang="ve-ZA" sz="2600" dirty="0">
                <a:effectLst/>
                <a:latin typeface="Times New Roman" panose="02020603050405020304" pitchFamily="18" charset="0"/>
                <a:ea typeface="Calibri" panose="020F0502020204030204" pitchFamily="34" charset="0"/>
              </a:rPr>
              <a:t>edecký názov karanténneho  škodcu  </a:t>
            </a:r>
            <a:r>
              <a:rPr lang="sk-SK" sz="2600" dirty="0">
                <a:effectLst/>
                <a:latin typeface="Times New Roman" panose="02020603050405020304" pitchFamily="18" charset="0"/>
                <a:ea typeface="Calibri" panose="020F0502020204030204" pitchFamily="34" charset="0"/>
              </a:rPr>
              <a:t>CHZ </a:t>
            </a:r>
            <a:r>
              <a:rPr lang="ve-ZA" sz="2600" dirty="0">
                <a:effectLst/>
                <a:latin typeface="Times New Roman" panose="02020603050405020304" pitchFamily="18" charset="0"/>
                <a:ea typeface="Calibri" panose="020F0502020204030204" pitchFamily="34" charset="0"/>
              </a:rPr>
              <a:t>alebo EPPO kódy osobitne pridelené týmto škodcom</a:t>
            </a:r>
            <a:r>
              <a:rPr lang="sk-SK" sz="2600" dirty="0">
                <a:effectLst/>
                <a:latin typeface="Times New Roman" panose="02020603050405020304" pitchFamily="18" charset="0"/>
                <a:ea typeface="Calibri" panose="020F0502020204030204" pitchFamily="34" charset="0"/>
              </a:rPr>
              <a:t> </a:t>
            </a:r>
            <a:r>
              <a:rPr lang="sk-SK" sz="2600" dirty="0">
                <a:ea typeface="Calibri" panose="020F0502020204030204" pitchFamily="34" charset="0"/>
              </a:rPr>
              <a:t>- podľa </a:t>
            </a:r>
            <a:r>
              <a:rPr lang="sk-SK" sz="2600" b="1" dirty="0">
                <a:ea typeface="Calibri" panose="020F0502020204030204" pitchFamily="34" charset="0"/>
              </a:rPr>
              <a:t>Prílohy III VN KOM 2019/2072</a:t>
            </a:r>
          </a:p>
          <a:p>
            <a:pPr algn="just">
              <a:buFont typeface="Wingdings" panose="05000000000000000000" pitchFamily="2" charset="2"/>
              <a:buChar char="Ø"/>
            </a:pPr>
            <a:r>
              <a:rPr lang="sk-SK" sz="2600" dirty="0"/>
              <a:t> Bod </a:t>
            </a:r>
            <a:r>
              <a:rPr lang="sk-SK" sz="2600" b="1" dirty="0"/>
              <a:t>C</a:t>
            </a:r>
            <a:r>
              <a:rPr lang="sk-SK" sz="2600" dirty="0"/>
              <a:t> - kód </a:t>
            </a:r>
            <a:r>
              <a:rPr lang="sk-SK" sz="2600" dirty="0" err="1"/>
              <a:t>vysledovatelnosti</a:t>
            </a:r>
            <a:r>
              <a:rPr lang="sk-SK" sz="2600" dirty="0"/>
              <a:t> – určuje si profesionálny prevádzkovateľ</a:t>
            </a:r>
          </a:p>
          <a:p>
            <a:pPr algn="just">
              <a:buFont typeface="Wingdings" panose="05000000000000000000" pitchFamily="2" charset="2"/>
              <a:buChar char="Ø"/>
            </a:pPr>
            <a:endParaRPr lang="sk-SK" dirty="0"/>
          </a:p>
          <a:p>
            <a:pPr marL="0" indent="0" algn="ctr">
              <a:buNone/>
            </a:pPr>
            <a:r>
              <a:rPr lang="sk-SK" sz="2600" b="1" dirty="0">
                <a:solidFill>
                  <a:srgbClr val="FF0000"/>
                </a:solidFill>
              </a:rPr>
              <a:t>POZOR !</a:t>
            </a:r>
            <a:endParaRPr lang="sk-SK" sz="2400" b="1" dirty="0">
              <a:solidFill>
                <a:srgbClr val="FF0000"/>
              </a:solidFill>
            </a:endParaRPr>
          </a:p>
          <a:p>
            <a:pPr algn="just">
              <a:buFont typeface="Wingdings" panose="05000000000000000000" pitchFamily="2" charset="2"/>
              <a:buChar char="Ø"/>
            </a:pPr>
            <a:r>
              <a:rPr lang="sk-SK" sz="2400" b="1" dirty="0">
                <a:solidFill>
                  <a:srgbClr val="FF0000"/>
                </a:solidFill>
              </a:rPr>
              <a:t>RP musia byť označené aj rastliny určené konečnému používateľovi !!!</a:t>
            </a:r>
            <a:endParaRPr lang="sk-SK" b="1" dirty="0">
              <a:solidFill>
                <a:srgbClr val="FF0000"/>
              </a:solidFill>
            </a:endParaRPr>
          </a:p>
          <a:p>
            <a:pPr>
              <a:buFont typeface="Wingdings" panose="05000000000000000000" pitchFamily="2" charset="2"/>
              <a:buChar char="Ø"/>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dirty="0"/>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36</a:t>
            </a:fld>
            <a:endParaRPr lang="sk-SK" dirty="0"/>
          </a:p>
        </p:txBody>
      </p:sp>
      <p:sp>
        <p:nvSpPr>
          <p:cNvPr id="8" name="Šípka doprava 6">
            <a:extLst>
              <a:ext uri="{FF2B5EF4-FFF2-40B4-BE49-F238E27FC236}">
                <a16:creationId xmlns:a16="http://schemas.microsoft.com/office/drawing/2014/main" id="{3AC1939B-6E33-4FB6-A2D4-76998C065820}"/>
              </a:ext>
            </a:extLst>
          </p:cNvPr>
          <p:cNvSpPr/>
          <p:nvPr/>
        </p:nvSpPr>
        <p:spPr>
          <a:xfrm>
            <a:off x="8405948" y="6153110"/>
            <a:ext cx="3457303" cy="6591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k-SK" b="1" dirty="0">
                <a:solidFill>
                  <a:schemeClr val="tx1"/>
                </a:solidFill>
              </a:rPr>
              <a:t>Vysvetlivky ďalšia strana</a:t>
            </a:r>
          </a:p>
        </p:txBody>
      </p:sp>
    </p:spTree>
    <p:extLst>
      <p:ext uri="{BB962C8B-B14F-4D97-AF65-F5344CB8AC3E}">
        <p14:creationId xmlns:p14="http://schemas.microsoft.com/office/powerpoint/2010/main" val="4087416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6A7F34-0405-4D69-B4E2-96A93A0C1734}"/>
              </a:ext>
            </a:extLst>
          </p:cNvPr>
          <p:cNvSpPr>
            <a:spLocks noGrp="1"/>
          </p:cNvSpPr>
          <p:nvPr>
            <p:ph type="title"/>
          </p:nvPr>
        </p:nvSpPr>
        <p:spPr/>
        <p:txBody>
          <a:bodyPr/>
          <a:lstStyle/>
          <a:p>
            <a:endParaRPr lang="sk-SK"/>
          </a:p>
        </p:txBody>
      </p:sp>
      <p:sp>
        <p:nvSpPr>
          <p:cNvPr id="4" name="Zástupný objekt pre dátum 3">
            <a:extLst>
              <a:ext uri="{FF2B5EF4-FFF2-40B4-BE49-F238E27FC236}">
                <a16:creationId xmlns:a16="http://schemas.microsoft.com/office/drawing/2014/main" id="{BBFFD947-7B67-468A-9F81-42E89FB8426A}"/>
              </a:ext>
            </a:extLst>
          </p:cNvPr>
          <p:cNvSpPr>
            <a:spLocks noGrp="1"/>
          </p:cNvSpPr>
          <p:nvPr>
            <p:ph type="dt" sz="half" idx="10"/>
          </p:nvPr>
        </p:nvSpPr>
        <p:spPr>
          <a:ln w="19050">
            <a:solidFill>
              <a:schemeClr val="tx1"/>
            </a:solidFill>
          </a:ln>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5B7B8461-70DD-4048-9B73-F53140AF0B0F}"/>
              </a:ext>
            </a:extLst>
          </p:cNvPr>
          <p:cNvSpPr>
            <a:spLocks noGrp="1"/>
          </p:cNvSpPr>
          <p:nvPr>
            <p:ph type="ftr" sz="quarter" idx="11"/>
          </p:nvPr>
        </p:nvSpPr>
        <p:spPr>
          <a:xfrm>
            <a:off x="747346" y="6277227"/>
            <a:ext cx="7710855" cy="444248"/>
          </a:xfrm>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D2EC8B53-E6B9-40AF-99B6-75AA23AC1D4A}"/>
              </a:ext>
            </a:extLst>
          </p:cNvPr>
          <p:cNvSpPr>
            <a:spLocks noGrp="1"/>
          </p:cNvSpPr>
          <p:nvPr>
            <p:ph type="sldNum" sz="quarter" idx="12"/>
          </p:nvPr>
        </p:nvSpPr>
        <p:spPr/>
        <p:txBody>
          <a:bodyPr/>
          <a:lstStyle/>
          <a:p>
            <a:fld id="{3A0EFBD9-7D15-4639-B143-8F39674E03CF}" type="slidenum">
              <a:rPr lang="sk-SK" smtClean="0"/>
              <a:t>37</a:t>
            </a:fld>
            <a:endParaRPr lang="sk-SK"/>
          </a:p>
        </p:txBody>
      </p:sp>
      <p:graphicFrame>
        <p:nvGraphicFramePr>
          <p:cNvPr id="9" name="Zástupný objekt pre obsah 8">
            <a:extLst>
              <a:ext uri="{FF2B5EF4-FFF2-40B4-BE49-F238E27FC236}">
                <a16:creationId xmlns:a16="http://schemas.microsoft.com/office/drawing/2014/main" id="{32018DF3-200F-47EC-9ABF-FA306BA86493}"/>
              </a:ext>
            </a:extLst>
          </p:cNvPr>
          <p:cNvGraphicFramePr>
            <a:graphicFrameLocks noGrp="1"/>
          </p:cNvGraphicFramePr>
          <p:nvPr>
            <p:ph idx="1"/>
            <p:extLst>
              <p:ext uri="{D42A27DB-BD31-4B8C-83A1-F6EECF244321}">
                <p14:modId xmlns:p14="http://schemas.microsoft.com/office/powerpoint/2010/main" val="406529036"/>
              </p:ext>
            </p:extLst>
          </p:nvPr>
        </p:nvGraphicFramePr>
        <p:xfrm>
          <a:off x="685801" y="676274"/>
          <a:ext cx="10906124" cy="5670804"/>
        </p:xfrm>
        <a:graphic>
          <a:graphicData uri="http://schemas.openxmlformats.org/drawingml/2006/table">
            <a:tbl>
              <a:tblPr firstRow="1" firstCol="1" bandRow="1">
                <a:tableStyleId>{5C22544A-7EE6-4342-B048-85BDC9FD1C3A}</a:tableStyleId>
              </a:tblPr>
              <a:tblGrid>
                <a:gridCol w="2328037">
                  <a:extLst>
                    <a:ext uri="{9D8B030D-6E8A-4147-A177-3AD203B41FA5}">
                      <a16:colId xmlns:a16="http://schemas.microsoft.com/office/drawing/2014/main" val="2820790214"/>
                    </a:ext>
                  </a:extLst>
                </a:gridCol>
                <a:gridCol w="4968112">
                  <a:extLst>
                    <a:ext uri="{9D8B030D-6E8A-4147-A177-3AD203B41FA5}">
                      <a16:colId xmlns:a16="http://schemas.microsoft.com/office/drawing/2014/main" val="2366254427"/>
                    </a:ext>
                  </a:extLst>
                </a:gridCol>
                <a:gridCol w="3609975">
                  <a:extLst>
                    <a:ext uri="{9D8B030D-6E8A-4147-A177-3AD203B41FA5}">
                      <a16:colId xmlns:a16="http://schemas.microsoft.com/office/drawing/2014/main" val="20002"/>
                    </a:ext>
                  </a:extLst>
                </a:gridCol>
              </a:tblGrid>
              <a:tr h="958206">
                <a:tc>
                  <a:txBody>
                    <a:bodyPr/>
                    <a:lstStyle/>
                    <a:p>
                      <a:pPr>
                        <a:lnSpc>
                          <a:spcPct val="107000"/>
                        </a:lnSpc>
                        <a:spcAft>
                          <a:spcPts val="0"/>
                        </a:spcAft>
                      </a:pPr>
                      <a:r>
                        <a:rPr lang="sk-SK" sz="1100"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sk-SK" sz="1100" dirty="0">
                          <a:effectLst/>
                          <a:latin typeface="Times New Roman" panose="02020603050405020304" pitchFamily="18" charset="0"/>
                          <a:cs typeface="Times New Roman" panose="02020603050405020304" pitchFamily="18" charset="0"/>
                        </a:rPr>
                        <a:t> </a:t>
                      </a:r>
                      <a:endParaRPr lang="sk-SK"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gridSpan="2">
                  <a:txBody>
                    <a:bodyPr/>
                    <a:lstStyle/>
                    <a:p>
                      <a:pPr>
                        <a:lnSpc>
                          <a:spcPct val="107000"/>
                        </a:lnSpc>
                        <a:spcAft>
                          <a:spcPts val="0"/>
                        </a:spcAft>
                      </a:pPr>
                      <a:endParaRPr lang="sk-SK" sz="3200" dirty="0">
                        <a:solidFill>
                          <a:schemeClr val="bg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sk-SK" sz="3200" dirty="0">
                          <a:solidFill>
                            <a:schemeClr val="bg1"/>
                          </a:solidFill>
                          <a:effectLst/>
                          <a:latin typeface="Times New Roman" panose="02020603050405020304" pitchFamily="18" charset="0"/>
                          <a:cs typeface="Times New Roman" panose="02020603050405020304" pitchFamily="18" charset="0"/>
                        </a:rPr>
                        <a:t>Rastlinný pas – CHZ / </a:t>
                      </a:r>
                      <a:r>
                        <a:rPr lang="sk-SK" sz="3200" dirty="0" err="1">
                          <a:solidFill>
                            <a:schemeClr val="bg1"/>
                          </a:solidFill>
                          <a:effectLst/>
                          <a:latin typeface="Times New Roman" panose="02020603050405020304" pitchFamily="18" charset="0"/>
                          <a:cs typeface="Times New Roman" panose="02020603050405020304" pitchFamily="18" charset="0"/>
                        </a:rPr>
                        <a:t>Plant</a:t>
                      </a:r>
                      <a:r>
                        <a:rPr lang="sk-SK" sz="3200" dirty="0">
                          <a:solidFill>
                            <a:schemeClr val="bg1"/>
                          </a:solidFill>
                          <a:effectLst/>
                          <a:latin typeface="Times New Roman" panose="02020603050405020304" pitchFamily="18" charset="0"/>
                          <a:cs typeface="Times New Roman" panose="02020603050405020304" pitchFamily="18" charset="0"/>
                        </a:rPr>
                        <a:t> </a:t>
                      </a:r>
                      <a:r>
                        <a:rPr lang="sk-SK" sz="3200" dirty="0" err="1">
                          <a:solidFill>
                            <a:schemeClr val="bg1"/>
                          </a:solidFill>
                          <a:effectLst/>
                          <a:latin typeface="Times New Roman" panose="02020603050405020304" pitchFamily="18" charset="0"/>
                          <a:cs typeface="Times New Roman" panose="02020603050405020304" pitchFamily="18" charset="0"/>
                        </a:rPr>
                        <a:t>Passport</a:t>
                      </a:r>
                      <a:r>
                        <a:rPr lang="sk-SK" sz="3200" dirty="0">
                          <a:solidFill>
                            <a:schemeClr val="bg1"/>
                          </a:solidFill>
                          <a:effectLst/>
                          <a:latin typeface="Times New Roman" panose="02020603050405020304" pitchFamily="18" charset="0"/>
                          <a:cs typeface="Times New Roman" panose="02020603050405020304" pitchFamily="18" charset="0"/>
                        </a:rPr>
                        <a:t> – PZ</a:t>
                      </a:r>
                    </a:p>
                    <a:p>
                      <a:pPr algn="ctr">
                        <a:lnSpc>
                          <a:spcPct val="107000"/>
                        </a:lnSpc>
                        <a:spcAft>
                          <a:spcPts val="0"/>
                        </a:spcAft>
                      </a:pPr>
                      <a:r>
                        <a:rPr lang="sk-S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ERWIAM</a:t>
                      </a:r>
                    </a:p>
                  </a:txBody>
                  <a:tcPr marL="68580" marR="6858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sk-SK" dirty="0"/>
                    </a:p>
                  </a:txBody>
                  <a:tcPr/>
                </a:tc>
                <a:extLst>
                  <a:ext uri="{0D108BD9-81ED-4DB2-BD59-A6C34878D82A}">
                    <a16:rowId xmlns:a16="http://schemas.microsoft.com/office/drawing/2014/main" val="3662161401"/>
                  </a:ext>
                </a:extLst>
              </a:tr>
              <a:tr h="810109">
                <a:tc gridSpan="2">
                  <a:txBody>
                    <a:bodyPr/>
                    <a:lstStyle/>
                    <a:p>
                      <a:pPr algn="just">
                        <a:lnSpc>
                          <a:spcPct val="107000"/>
                        </a:lnSpc>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A </a:t>
                      </a:r>
                      <a:r>
                        <a:rPr lang="sk-SK" sz="2000" dirty="0">
                          <a:solidFill>
                            <a:srgbClr val="C00000"/>
                          </a:solidFill>
                          <a:effectLst/>
                          <a:latin typeface="Times New Roman" panose="02020603050405020304" pitchFamily="18" charset="0"/>
                          <a:cs typeface="Times New Roman" panose="02020603050405020304" pitchFamily="18" charset="0"/>
                        </a:rPr>
                        <a:t>botanický názov </a:t>
                      </a:r>
                      <a:r>
                        <a:rPr lang="sk-SK" sz="1800" b="0" dirty="0">
                          <a:solidFill>
                            <a:schemeClr val="bg1"/>
                          </a:solidFill>
                          <a:effectLst/>
                          <a:latin typeface="Times New Roman" panose="02020603050405020304" pitchFamily="18" charset="0"/>
                          <a:cs typeface="Times New Roman" panose="02020603050405020304" pitchFamily="18" charset="0"/>
                        </a:rPr>
                        <a:t>dotknutého rastlinného druhu alebo </a:t>
                      </a:r>
                      <a:r>
                        <a:rPr lang="sk-SK" sz="1800" b="0" dirty="0" err="1">
                          <a:solidFill>
                            <a:schemeClr val="bg1"/>
                          </a:solidFill>
                          <a:effectLst/>
                          <a:latin typeface="Times New Roman" panose="02020603050405020304" pitchFamily="18" charset="0"/>
                          <a:cs typeface="Times New Roman" panose="02020603050405020304" pitchFamily="18" charset="0"/>
                        </a:rPr>
                        <a:t>taxónu</a:t>
                      </a:r>
                      <a:r>
                        <a:rPr lang="sk-SK" sz="1800" b="0" dirty="0">
                          <a:solidFill>
                            <a:schemeClr val="bg1"/>
                          </a:solidFill>
                          <a:effectLst/>
                          <a:latin typeface="Times New Roman" panose="02020603050405020304" pitchFamily="18" charset="0"/>
                          <a:cs typeface="Times New Roman" panose="02020603050405020304" pitchFamily="18" charset="0"/>
                        </a:rPr>
                        <a:t> v prípade rastlín a rastlinných produktov prípadne názov dotknutého predmetu, a nepovinne názov odrody;</a:t>
                      </a:r>
                      <a:endParaRPr lang="sk-SK" sz="1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sk-SK"/>
                    </a:p>
                  </a:txBody>
                  <a:tcPr/>
                </a:tc>
                <a:tc>
                  <a:txBody>
                    <a:bodyPr/>
                    <a:lstStyle/>
                    <a:p>
                      <a:r>
                        <a:rPr lang="sk-SK" sz="3600" b="1" i="1" dirty="0" err="1">
                          <a:latin typeface="Times New Roman" panose="02020603050405020304" pitchFamily="18" charset="0"/>
                          <a:cs typeface="Times New Roman" panose="02020603050405020304" pitchFamily="18" charset="0"/>
                        </a:rPr>
                        <a:t>Amelanchier</a:t>
                      </a:r>
                      <a:r>
                        <a:rPr lang="sk-SK" sz="3600" b="1" i="1" dirty="0">
                          <a:latin typeface="Times New Roman" panose="02020603050405020304" pitchFamily="18" charset="0"/>
                          <a:cs typeface="Times New Roman" panose="02020603050405020304" pitchFamily="18" charset="0"/>
                        </a:rPr>
                        <a:t> </a:t>
                      </a:r>
                      <a:r>
                        <a:rPr lang="sk-SK" sz="3600" b="1" i="1" dirty="0" err="1">
                          <a:latin typeface="Times New Roman" panose="02020603050405020304" pitchFamily="18" charset="0"/>
                          <a:cs typeface="Times New Roman" panose="02020603050405020304" pitchFamily="18" charset="0"/>
                        </a:rPr>
                        <a:t>ovalis</a:t>
                      </a:r>
                      <a:endParaRPr lang="sk-SK" sz="3600" b="1" i="1" dirty="0">
                        <a:latin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71716979"/>
                  </a:ext>
                </a:extLst>
              </a:tr>
              <a:tr h="1057828">
                <a:tc gridSpan="2">
                  <a:txBody>
                    <a:bodyPr/>
                    <a:lstStyle/>
                    <a:p>
                      <a:pPr algn="just">
                        <a:lnSpc>
                          <a:spcPct val="107000"/>
                        </a:lnSpc>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B</a:t>
                      </a:r>
                      <a:r>
                        <a:rPr lang="sk-SK" sz="1800" dirty="0">
                          <a:effectLst/>
                          <a:latin typeface="Times New Roman" panose="02020603050405020304" pitchFamily="18" charset="0"/>
                          <a:cs typeface="Times New Roman" panose="02020603050405020304" pitchFamily="18" charset="0"/>
                        </a:rPr>
                        <a:t> </a:t>
                      </a:r>
                      <a:r>
                        <a:rPr lang="sk-SK" sz="2000" dirty="0">
                          <a:solidFill>
                            <a:srgbClr val="C00000"/>
                          </a:solidFill>
                          <a:effectLst/>
                          <a:latin typeface="Times New Roman" panose="02020603050405020304" pitchFamily="18" charset="0"/>
                          <a:cs typeface="Times New Roman" panose="02020603050405020304" pitchFamily="18" charset="0"/>
                        </a:rPr>
                        <a:t>dvojpísmenový kód</a:t>
                      </a:r>
                      <a:r>
                        <a:rPr lang="sk-SK" sz="2000" baseline="0" dirty="0">
                          <a:solidFill>
                            <a:srgbClr val="C00000"/>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pre ten členský štát, v ktorom je zaregistrovaný profesionálny prevádzkovateľ vydávajúci rastlinný pas, ďalej </a:t>
                      </a:r>
                      <a:r>
                        <a:rPr lang="sk-SK" sz="2000" b="1" dirty="0">
                          <a:solidFill>
                            <a:srgbClr val="C00000"/>
                          </a:solidFill>
                          <a:effectLst/>
                          <a:latin typeface="Times New Roman" panose="02020603050405020304" pitchFamily="18" charset="0"/>
                          <a:cs typeface="Times New Roman" panose="02020603050405020304" pitchFamily="18" charset="0"/>
                        </a:rPr>
                        <a:t>spojovník</a:t>
                      </a:r>
                      <a:r>
                        <a:rPr lang="sk-SK" sz="1800" b="0" dirty="0">
                          <a:solidFill>
                            <a:schemeClr val="bg1"/>
                          </a:solidFill>
                          <a:effectLst/>
                          <a:latin typeface="Times New Roman" panose="02020603050405020304" pitchFamily="18" charset="0"/>
                          <a:cs typeface="Times New Roman" panose="02020603050405020304" pitchFamily="18" charset="0"/>
                        </a:rPr>
                        <a:t> a </a:t>
                      </a:r>
                      <a:r>
                        <a:rPr lang="sk-SK" sz="2000" b="1" dirty="0">
                          <a:solidFill>
                            <a:srgbClr val="C00000"/>
                          </a:solidFill>
                          <a:effectLst/>
                          <a:latin typeface="Times New Roman" panose="02020603050405020304" pitchFamily="18" charset="0"/>
                          <a:cs typeface="Times New Roman" panose="02020603050405020304" pitchFamily="18" charset="0"/>
                        </a:rPr>
                        <a:t>registračné číslo</a:t>
                      </a:r>
                      <a:r>
                        <a:rPr lang="sk-SK" sz="1800" b="1" dirty="0">
                          <a:solidFill>
                            <a:srgbClr val="C00000"/>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príslušného profesionálneho prevádzkovateľa, ktorý vydáva rastlinný pas alebo pre ktorého rastlinný pas vydáva príslušný orgán;</a:t>
                      </a:r>
                      <a:endParaRPr lang="sk-SK" sz="1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sk-SK"/>
                    </a:p>
                  </a:txBody>
                  <a:tcPr/>
                </a:tc>
                <a:tc>
                  <a:txBody>
                    <a:bodyPr/>
                    <a:lstStyle/>
                    <a:p>
                      <a:pPr algn="just">
                        <a:lnSpc>
                          <a:spcPct val="107000"/>
                        </a:lnSpc>
                        <a:spcAft>
                          <a:spcPts val="0"/>
                        </a:spcAft>
                      </a:pPr>
                      <a:r>
                        <a:rPr lang="sk-SK" sz="5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SK-0000</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998458305"/>
                  </a:ext>
                </a:extLst>
              </a:tr>
              <a:tr h="832912">
                <a:tc gridSpan="2">
                  <a:txBody>
                    <a:bodyPr/>
                    <a:lstStyle/>
                    <a:p>
                      <a:pPr algn="just">
                        <a:lnSpc>
                          <a:spcPct val="107000"/>
                        </a:lnSpc>
                        <a:spcAft>
                          <a:spcPts val="0"/>
                        </a:spcAft>
                      </a:pPr>
                      <a:r>
                        <a:rPr lang="sk-SK" sz="1800" dirty="0">
                          <a:solidFill>
                            <a:schemeClr val="bg1"/>
                          </a:solidFill>
                          <a:effectLst/>
                          <a:latin typeface="Times New Roman" panose="02020603050405020304" pitchFamily="18" charset="0"/>
                          <a:cs typeface="Times New Roman" panose="02020603050405020304" pitchFamily="18" charset="0"/>
                        </a:rPr>
                        <a:t>C </a:t>
                      </a:r>
                      <a:r>
                        <a:rPr lang="sk-SK" sz="2000" b="1" dirty="0">
                          <a:solidFill>
                            <a:srgbClr val="C00000"/>
                          </a:solidFill>
                          <a:effectLst/>
                          <a:latin typeface="Times New Roman" panose="02020603050405020304" pitchFamily="18" charset="0"/>
                          <a:cs typeface="Times New Roman" panose="02020603050405020304" pitchFamily="18" charset="0"/>
                        </a:rPr>
                        <a:t>kód </a:t>
                      </a:r>
                      <a:r>
                        <a:rPr lang="sk-SK" sz="2000" b="1" dirty="0" err="1">
                          <a:solidFill>
                            <a:srgbClr val="C00000"/>
                          </a:solidFill>
                          <a:effectLst/>
                          <a:latin typeface="Times New Roman" panose="02020603050405020304" pitchFamily="18" charset="0"/>
                          <a:cs typeface="Times New Roman" panose="02020603050405020304" pitchFamily="18" charset="0"/>
                        </a:rPr>
                        <a:t>vysledovateľnosti</a:t>
                      </a:r>
                      <a:r>
                        <a:rPr lang="sk-SK" sz="2000" b="1" dirty="0">
                          <a:solidFill>
                            <a:schemeClr val="bg1"/>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dotknutej rastliny, rastlinného produktu alebo iného predmetu;, V náležitých prípadoch jedinečný čiarový kód, kód QR, hologram, čip alebo iný dátový nosič, ktorý dopĺňa kód </a:t>
                      </a:r>
                      <a:r>
                        <a:rPr lang="sk-SK" sz="1800" b="0" dirty="0" err="1">
                          <a:solidFill>
                            <a:schemeClr val="bg1"/>
                          </a:solidFill>
                          <a:effectLst/>
                          <a:latin typeface="Times New Roman" panose="02020603050405020304" pitchFamily="18" charset="0"/>
                          <a:cs typeface="Times New Roman" panose="02020603050405020304" pitchFamily="18" charset="0"/>
                        </a:rPr>
                        <a:t>vysledovateľnosti</a:t>
                      </a:r>
                      <a:r>
                        <a:rPr lang="sk-SK" sz="1800" b="0" dirty="0">
                          <a:solidFill>
                            <a:schemeClr val="bg1"/>
                          </a:solidFill>
                          <a:effectLst/>
                          <a:latin typeface="Times New Roman" panose="02020603050405020304" pitchFamily="18" charset="0"/>
                          <a:cs typeface="Times New Roman" panose="02020603050405020304" pitchFamily="18" charset="0"/>
                        </a:rPr>
                        <a:t>;</a:t>
                      </a:r>
                      <a:endParaRPr lang="sk-SK" sz="1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sk-SK"/>
                    </a:p>
                  </a:txBody>
                  <a:tcPr/>
                </a:tc>
                <a:tc>
                  <a:txBody>
                    <a:bodyPr/>
                    <a:lstStyle/>
                    <a:p>
                      <a:pPr algn="l">
                        <a:lnSpc>
                          <a:spcPct val="107000"/>
                        </a:lnSpc>
                        <a:spcAft>
                          <a:spcPts val="0"/>
                        </a:spcAft>
                      </a:pPr>
                      <a:r>
                        <a:rPr lang="sk-SK"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Určuje si oprávnený prevádzkovateľ</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392886365"/>
                  </a:ext>
                </a:extLst>
              </a:tr>
              <a:tr h="578873">
                <a:tc gridSpan="2">
                  <a:txBody>
                    <a:bodyPr/>
                    <a:lstStyle/>
                    <a:p>
                      <a:pPr algn="just">
                        <a:lnSpc>
                          <a:spcPct val="107000"/>
                        </a:lnSpc>
                        <a:spcAft>
                          <a:spcPts val="0"/>
                        </a:spcAft>
                      </a:pPr>
                      <a:r>
                        <a:rPr lang="sk-SK" sz="1800" b="0" dirty="0">
                          <a:solidFill>
                            <a:schemeClr val="bg1"/>
                          </a:solidFill>
                          <a:effectLst/>
                          <a:latin typeface="Times New Roman" panose="02020603050405020304" pitchFamily="18" charset="0"/>
                          <a:cs typeface="Times New Roman" panose="02020603050405020304" pitchFamily="18" charset="0"/>
                        </a:rPr>
                        <a:t>D </a:t>
                      </a:r>
                      <a:r>
                        <a:rPr lang="sk-SK" sz="2000" b="1" dirty="0">
                          <a:solidFill>
                            <a:srgbClr val="C00000"/>
                          </a:solidFill>
                          <a:effectLst/>
                          <a:latin typeface="Times New Roman" panose="02020603050405020304" pitchFamily="18" charset="0"/>
                          <a:cs typeface="Times New Roman" panose="02020603050405020304" pitchFamily="18" charset="0"/>
                        </a:rPr>
                        <a:t>dvojpísmenový kód krajiny pôvodu</a:t>
                      </a:r>
                      <a:r>
                        <a:rPr lang="sk-SK" sz="1800" b="1" dirty="0">
                          <a:solidFill>
                            <a:schemeClr val="bg1"/>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alebo </a:t>
                      </a:r>
                      <a:r>
                        <a:rPr lang="sk-SK" sz="2000" b="1" dirty="0">
                          <a:solidFill>
                            <a:srgbClr val="FF0000"/>
                          </a:solidFill>
                          <a:effectLst/>
                          <a:latin typeface="Times New Roman" panose="02020603050405020304" pitchFamily="18" charset="0"/>
                          <a:cs typeface="Times New Roman" panose="02020603050405020304" pitchFamily="18" charset="0"/>
                        </a:rPr>
                        <a:t>názov tretej krajiny pôvodu</a:t>
                      </a:r>
                      <a:r>
                        <a:rPr lang="sk-SK" sz="1800" b="0" dirty="0">
                          <a:solidFill>
                            <a:srgbClr val="FF0000"/>
                          </a:solidFill>
                          <a:effectLst/>
                          <a:latin typeface="Times New Roman" panose="02020603050405020304" pitchFamily="18" charset="0"/>
                          <a:cs typeface="Times New Roman" panose="02020603050405020304" pitchFamily="18" charset="0"/>
                        </a:rPr>
                        <a:t> </a:t>
                      </a:r>
                      <a:r>
                        <a:rPr lang="sk-SK" sz="1800" b="0" dirty="0">
                          <a:solidFill>
                            <a:schemeClr val="bg1"/>
                          </a:solidFill>
                          <a:effectLst/>
                          <a:latin typeface="Times New Roman" panose="02020603050405020304" pitchFamily="18" charset="0"/>
                          <a:cs typeface="Times New Roman" panose="02020603050405020304" pitchFamily="18" charset="0"/>
                        </a:rPr>
                        <a:t>alebo </a:t>
                      </a:r>
                      <a:r>
                        <a:rPr lang="sk-SK" sz="1800" b="1" dirty="0">
                          <a:solidFill>
                            <a:srgbClr val="C00000"/>
                          </a:solidFill>
                          <a:effectLst/>
                          <a:latin typeface="Times New Roman" panose="02020603050405020304" pitchFamily="18" charset="0"/>
                          <a:cs typeface="Times New Roman" panose="02020603050405020304" pitchFamily="18" charset="0"/>
                        </a:rPr>
                        <a:t>jej dvojpísmenový kód </a:t>
                      </a:r>
                      <a:r>
                        <a:rPr lang="sk-SK" sz="1800" b="0" dirty="0">
                          <a:solidFill>
                            <a:schemeClr val="bg1"/>
                          </a:solidFill>
                          <a:effectLst/>
                          <a:latin typeface="Times New Roman" panose="02020603050405020304" pitchFamily="18" charset="0"/>
                          <a:cs typeface="Times New Roman" panose="02020603050405020304" pitchFamily="18" charset="0"/>
                        </a:rPr>
                        <a:t>uvedený v norme ISO 3166-1-alfa-2.</a:t>
                      </a:r>
                      <a:endParaRPr lang="sk-SK"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sk-SK"/>
                    </a:p>
                  </a:txBody>
                  <a:tcPr/>
                </a:tc>
                <a:tc>
                  <a:txBody>
                    <a:bodyPr/>
                    <a:lstStyle/>
                    <a:p>
                      <a:pPr algn="just"/>
                      <a:r>
                        <a:rPr lang="sk-SK" sz="5400" b="1" dirty="0">
                          <a:latin typeface="Times New Roman" panose="02020603050405020304" pitchFamily="18" charset="0"/>
                          <a:cs typeface="Times New Roman" panose="02020603050405020304" pitchFamily="18" charset="0"/>
                        </a:rPr>
                        <a:t>SK</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140970129"/>
                  </a:ext>
                </a:extLst>
              </a:tr>
            </a:tbl>
          </a:graphicData>
        </a:graphic>
      </p:graphicFrame>
      <p:pic>
        <p:nvPicPr>
          <p:cNvPr id="12" name="Picture 2" descr="De Europese vlag — de 12 sterren in een cirkel symboliseren de idealen van eenheid, solidariteit en harmonie tussen de volkeren van Europa.">
            <a:extLst>
              <a:ext uri="{FF2B5EF4-FFF2-40B4-BE49-F238E27FC236}">
                <a16:creationId xmlns:a16="http://schemas.microsoft.com/office/drawing/2014/main" id="{E0C478EB-78C6-43E6-8572-71E54CB405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7346" y="736600"/>
            <a:ext cx="2110154" cy="1434367"/>
          </a:xfrm>
          <a:prstGeom prst="rect">
            <a:avLst/>
          </a:prstGeom>
          <a:noFill/>
        </p:spPr>
      </p:pic>
    </p:spTree>
    <p:extLst>
      <p:ext uri="{BB962C8B-B14F-4D97-AF65-F5344CB8AC3E}">
        <p14:creationId xmlns:p14="http://schemas.microsoft.com/office/powerpoint/2010/main" val="659613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ChangeArrowheads="1"/>
          </p:cNvSpPr>
          <p:nvPr/>
        </p:nvSpPr>
        <p:spPr>
          <a:xfrm>
            <a:off x="685800" y="688594"/>
            <a:ext cx="10820400" cy="95950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spcBef>
                <a:spcPts val="0"/>
              </a:spcBef>
              <a:buNone/>
            </a:pPr>
            <a:r>
              <a:rPr lang="sk-SK" sz="2800" b="1" dirty="0">
                <a:solidFill>
                  <a:srgbClr val="0000FF"/>
                </a:solidFill>
              </a:rPr>
              <a:t>Vzor rastlinného pasu </a:t>
            </a:r>
            <a:r>
              <a:rPr lang="sk-SK" sz="2800" b="1" u="sng" dirty="0">
                <a:solidFill>
                  <a:srgbClr val="0000FF"/>
                </a:solidFill>
              </a:rPr>
              <a:t>do chránených zón</a:t>
            </a:r>
          </a:p>
          <a:p>
            <a:pPr marL="0" indent="0" algn="ctr">
              <a:spcBef>
                <a:spcPts val="0"/>
              </a:spcBef>
              <a:buNone/>
            </a:pPr>
            <a:r>
              <a:rPr lang="sk-SK" sz="2800" b="1" dirty="0">
                <a:solidFill>
                  <a:srgbClr val="0000FF"/>
                </a:solidFill>
              </a:rPr>
              <a:t>a v rámci chránených zón</a:t>
            </a:r>
            <a:endParaRPr lang="cs-CZ" altLang="sk-SK" sz="2800" b="1" dirty="0">
              <a:solidFill>
                <a:srgbClr val="0000FF"/>
              </a:solidFill>
            </a:endParaRPr>
          </a:p>
        </p:txBody>
      </p:sp>
      <p:sp>
        <p:nvSpPr>
          <p:cNvPr id="4" name="Zástupný symbol dátumu 3">
            <a:extLst>
              <a:ext uri="{FF2B5EF4-FFF2-40B4-BE49-F238E27FC236}">
                <a16:creationId xmlns:a16="http://schemas.microsoft.com/office/drawing/2014/main" id="{F5F2A76F-D6A4-42A5-8E76-0BB7EBBB86E5}"/>
              </a:ext>
            </a:extLst>
          </p:cNvPr>
          <p:cNvSpPr>
            <a:spLocks noGrp="1"/>
          </p:cNvSpPr>
          <p:nvPr>
            <p:ph type="dt" sz="half" idx="10"/>
          </p:nvPr>
        </p:nvSpPr>
        <p:spPr>
          <a:xfrm>
            <a:off x="8595360" y="6356350"/>
            <a:ext cx="2910840" cy="365125"/>
          </a:xfrm>
        </p:spPr>
        <p:txBody>
          <a:bodyPr/>
          <a:lstStyle/>
          <a:p>
            <a:fld id="{4E12DD0A-9025-40AF-84E4-5A7274122D48}" type="datetime1">
              <a:rPr lang="sk-SK" smtClean="0"/>
              <a:t>3. 12. 2025</a:t>
            </a:fld>
            <a:endParaRPr lang="sk-SK" dirty="0"/>
          </a:p>
        </p:txBody>
      </p:sp>
      <p:sp>
        <p:nvSpPr>
          <p:cNvPr id="5" name="Zástupný symbol päty 4">
            <a:extLst>
              <a:ext uri="{FF2B5EF4-FFF2-40B4-BE49-F238E27FC236}">
                <a16:creationId xmlns:a16="http://schemas.microsoft.com/office/drawing/2014/main" id="{0DC5F591-AB89-4AE0-A891-BF11672A2736}"/>
              </a:ext>
            </a:extLst>
          </p:cNvPr>
          <p:cNvSpPr>
            <a:spLocks noGrp="1"/>
          </p:cNvSpPr>
          <p:nvPr>
            <p:ph type="ftr" sz="quarter" idx="11"/>
          </p:nvPr>
        </p:nvSpPr>
        <p:spPr>
          <a:xfrm>
            <a:off x="822960" y="6356350"/>
            <a:ext cx="7772400" cy="365125"/>
          </a:xfrm>
        </p:spPr>
        <p:txBody>
          <a:bodyPr/>
          <a:lstStyle/>
          <a:p>
            <a:r>
              <a:rPr lang="sk-SK" dirty="0"/>
              <a:t>www.uksup.sk,  Ing. Ivana Kurhajcová, Sekcia poľnohospodárskych vstupov a kontroly, Odbor ochrany rastlín</a:t>
            </a:r>
          </a:p>
        </p:txBody>
      </p:sp>
      <p:sp>
        <p:nvSpPr>
          <p:cNvPr id="6" name="Zástupný symbol čísla snímky 5">
            <a:extLst>
              <a:ext uri="{FF2B5EF4-FFF2-40B4-BE49-F238E27FC236}">
                <a16:creationId xmlns:a16="http://schemas.microsoft.com/office/drawing/2014/main" id="{AD91DADD-E403-4C43-9FAF-B41198A402AA}"/>
              </a:ext>
            </a:extLst>
          </p:cNvPr>
          <p:cNvSpPr>
            <a:spLocks noGrp="1"/>
          </p:cNvSpPr>
          <p:nvPr>
            <p:ph type="sldNum" sz="quarter" idx="12"/>
          </p:nvPr>
        </p:nvSpPr>
        <p:spPr>
          <a:xfrm>
            <a:off x="8763000" y="381000"/>
            <a:ext cx="2743200" cy="365125"/>
          </a:xfrm>
        </p:spPr>
        <p:txBody>
          <a:bodyPr/>
          <a:lstStyle/>
          <a:p>
            <a:fld id="{7BF76F5E-72AF-43F8-AD39-A0923934E59A}" type="slidenum">
              <a:rPr lang="sk-SK" smtClean="0"/>
              <a:t>38</a:t>
            </a:fld>
            <a:endParaRPr lang="sk-SK" dirty="0"/>
          </a:p>
        </p:txBody>
      </p:sp>
      <p:graphicFrame>
        <p:nvGraphicFramePr>
          <p:cNvPr id="2" name="Tabuľka 1"/>
          <p:cNvGraphicFramePr>
            <a:graphicFrameLocks noGrp="1"/>
          </p:cNvGraphicFramePr>
          <p:nvPr>
            <p:extLst>
              <p:ext uri="{D42A27DB-BD31-4B8C-83A1-F6EECF244321}">
                <p14:modId xmlns:p14="http://schemas.microsoft.com/office/powerpoint/2010/main" val="1979011571"/>
              </p:ext>
            </p:extLst>
          </p:nvPr>
        </p:nvGraphicFramePr>
        <p:xfrm>
          <a:off x="2702218" y="1985662"/>
          <a:ext cx="7029893" cy="3444240"/>
        </p:xfrm>
        <a:graphic>
          <a:graphicData uri="http://schemas.openxmlformats.org/drawingml/2006/table">
            <a:tbl>
              <a:tblPr firstRow="1" bandRow="1">
                <a:tableStyleId>{5C22544A-7EE6-4342-B048-85BDC9FD1C3A}</a:tableStyleId>
              </a:tblPr>
              <a:tblGrid>
                <a:gridCol w="7029893">
                  <a:extLst>
                    <a:ext uri="{9D8B030D-6E8A-4147-A177-3AD203B41FA5}">
                      <a16:colId xmlns:a16="http://schemas.microsoft.com/office/drawing/2014/main" val="20001"/>
                    </a:ext>
                  </a:extLst>
                </a:gridCol>
              </a:tblGrid>
              <a:tr h="370840">
                <a:tc>
                  <a:txBody>
                    <a:bodyPr/>
                    <a:lstStyle/>
                    <a:p>
                      <a:r>
                        <a:rPr lang="sk-SK" sz="2200" dirty="0">
                          <a:solidFill>
                            <a:schemeClr val="bg1"/>
                          </a:solidFill>
                          <a:latin typeface="Times New Roman" panose="02020603050405020304" pitchFamily="18" charset="0"/>
                          <a:cs typeface="Times New Roman" panose="02020603050405020304" pitchFamily="18" charset="0"/>
                        </a:rPr>
                        <a:t>                      Rastlinný pas - CHZ / </a:t>
                      </a:r>
                      <a:r>
                        <a:rPr lang="sk-SK" sz="2200" dirty="0" err="1">
                          <a:solidFill>
                            <a:schemeClr val="bg1"/>
                          </a:solidFill>
                          <a:latin typeface="Times New Roman" panose="02020603050405020304" pitchFamily="18" charset="0"/>
                          <a:cs typeface="Times New Roman" panose="02020603050405020304" pitchFamily="18" charset="0"/>
                        </a:rPr>
                        <a:t>Plant</a:t>
                      </a:r>
                      <a:r>
                        <a:rPr lang="sk-SK" sz="2200" dirty="0">
                          <a:solidFill>
                            <a:schemeClr val="bg1"/>
                          </a:solidFill>
                          <a:latin typeface="Times New Roman" panose="02020603050405020304" pitchFamily="18" charset="0"/>
                          <a:cs typeface="Times New Roman" panose="02020603050405020304" pitchFamily="18" charset="0"/>
                        </a:rPr>
                        <a:t> </a:t>
                      </a:r>
                      <a:r>
                        <a:rPr lang="sk-SK" sz="2200" dirty="0" err="1">
                          <a:solidFill>
                            <a:schemeClr val="bg1"/>
                          </a:solidFill>
                          <a:latin typeface="Times New Roman" panose="02020603050405020304" pitchFamily="18" charset="0"/>
                          <a:cs typeface="Times New Roman" panose="02020603050405020304" pitchFamily="18" charset="0"/>
                        </a:rPr>
                        <a:t>Passport</a:t>
                      </a:r>
                      <a:r>
                        <a:rPr lang="sk-SK" sz="2200" dirty="0">
                          <a:solidFill>
                            <a:schemeClr val="bg1"/>
                          </a:solidFill>
                          <a:latin typeface="Times New Roman" panose="02020603050405020304" pitchFamily="18" charset="0"/>
                          <a:cs typeface="Times New Roman" panose="02020603050405020304" pitchFamily="18" charset="0"/>
                        </a:rPr>
                        <a:t> - PZ</a:t>
                      </a:r>
                    </a:p>
                    <a:p>
                      <a:r>
                        <a:rPr lang="sk-SK" sz="2200" dirty="0">
                          <a:solidFill>
                            <a:schemeClr val="bg1"/>
                          </a:solidFill>
                          <a:latin typeface="Times New Roman" panose="02020603050405020304" pitchFamily="18" charset="0"/>
                          <a:cs typeface="Times New Roman" panose="02020603050405020304" pitchFamily="18" charset="0"/>
                        </a:rPr>
                        <a:t>                      </a:t>
                      </a:r>
                      <a:r>
                        <a:rPr lang="sk-SK" sz="2200" baseline="0" dirty="0">
                          <a:solidFill>
                            <a:schemeClr val="bg1"/>
                          </a:solidFill>
                          <a:latin typeface="Times New Roman" panose="02020603050405020304" pitchFamily="18" charset="0"/>
                          <a:cs typeface="Times New Roman" panose="02020603050405020304" pitchFamily="18" charset="0"/>
                        </a:rPr>
                        <a:t>         </a:t>
                      </a:r>
                      <a:r>
                        <a:rPr lang="sk-SK" sz="2200" dirty="0" err="1">
                          <a:solidFill>
                            <a:srgbClr val="0000FF"/>
                          </a:solidFill>
                          <a:latin typeface="Times New Roman" panose="02020603050405020304" pitchFamily="18" charset="0"/>
                          <a:cs typeface="Times New Roman" panose="02020603050405020304" pitchFamily="18" charset="0"/>
                        </a:rPr>
                        <a:t>Erwinia</a:t>
                      </a:r>
                      <a:r>
                        <a:rPr lang="sk-SK" sz="2200" dirty="0">
                          <a:solidFill>
                            <a:srgbClr val="0000FF"/>
                          </a:solidFill>
                          <a:latin typeface="Times New Roman" panose="02020603050405020304" pitchFamily="18" charset="0"/>
                          <a:cs typeface="Times New Roman" panose="02020603050405020304" pitchFamily="18" charset="0"/>
                        </a:rPr>
                        <a:t> </a:t>
                      </a:r>
                      <a:r>
                        <a:rPr lang="sk-SK" sz="2200" dirty="0" err="1">
                          <a:solidFill>
                            <a:srgbClr val="0000FF"/>
                          </a:solidFill>
                          <a:latin typeface="Times New Roman" panose="02020603050405020304" pitchFamily="18" charset="0"/>
                          <a:cs typeface="Times New Roman" panose="02020603050405020304" pitchFamily="18" charset="0"/>
                        </a:rPr>
                        <a:t>amylovora</a:t>
                      </a:r>
                      <a:r>
                        <a:rPr lang="sk-SK" sz="2200" dirty="0">
                          <a:solidFill>
                            <a:srgbClr val="0000FF"/>
                          </a:solidFill>
                          <a:latin typeface="Times New Roman" panose="02020603050405020304" pitchFamily="18" charset="0"/>
                          <a:cs typeface="Times New Roman" panose="02020603050405020304" pitchFamily="18" charset="0"/>
                        </a:rPr>
                        <a:t> alebo </a:t>
                      </a:r>
                      <a:r>
                        <a:rPr lang="en-GB" sz="2200" b="1" kern="1200" dirty="0">
                          <a:solidFill>
                            <a:srgbClr val="FF0000"/>
                          </a:solidFill>
                          <a:effectLst/>
                          <a:latin typeface="Times New Roman" panose="02020603050405020304" pitchFamily="18" charset="0"/>
                          <a:ea typeface="+mn-ea"/>
                          <a:cs typeface="Times New Roman" panose="02020603050405020304" pitchFamily="18" charset="0"/>
                        </a:rPr>
                        <a:t>ERWIAM</a:t>
                      </a:r>
                      <a:endParaRPr lang="sk-SK" sz="2200" dirty="0">
                        <a:solidFill>
                          <a:srgbClr val="FF0000"/>
                        </a:solidFill>
                        <a:latin typeface="Times New Roman" panose="02020603050405020304" pitchFamily="18" charset="0"/>
                        <a:cs typeface="Times New Roman" panose="02020603050405020304" pitchFamily="18" charset="0"/>
                      </a:endParaRPr>
                    </a:p>
                    <a:p>
                      <a:endParaRPr lang="sk-SK" sz="22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2200" dirty="0">
                          <a:solidFill>
                            <a:schemeClr val="bg1"/>
                          </a:solidFill>
                          <a:latin typeface="Times New Roman" panose="02020603050405020304" pitchFamily="18" charset="0"/>
                          <a:cs typeface="Times New Roman" panose="02020603050405020304" pitchFamily="18" charset="0"/>
                        </a:rPr>
                        <a:t>A </a:t>
                      </a:r>
                      <a:r>
                        <a:rPr lang="sk-SK" sz="2200" b="0" dirty="0" err="1">
                          <a:solidFill>
                            <a:schemeClr val="bg1"/>
                          </a:solidFill>
                          <a:latin typeface="Times New Roman" panose="02020603050405020304" pitchFamily="18" charset="0"/>
                          <a:cs typeface="Times New Roman" panose="02020603050405020304" pitchFamily="18" charset="0"/>
                        </a:rPr>
                        <a:t>Cotoneaster</a:t>
                      </a:r>
                      <a:r>
                        <a:rPr lang="sk-SK" sz="2200" b="0" dirty="0">
                          <a:solidFill>
                            <a:schemeClr val="bg1"/>
                          </a:solidFill>
                          <a:latin typeface="Times New Roman" panose="02020603050405020304" pitchFamily="18" charset="0"/>
                          <a:cs typeface="Times New Roman" panose="02020603050405020304" pitchFamily="18" charset="0"/>
                        </a:rPr>
                        <a:t> </a:t>
                      </a:r>
                      <a:r>
                        <a:rPr lang="sk-SK" sz="2200" b="0" dirty="0" err="1">
                          <a:solidFill>
                            <a:schemeClr val="bg1"/>
                          </a:solidFill>
                          <a:latin typeface="Times New Roman" panose="02020603050405020304" pitchFamily="18" charset="0"/>
                          <a:cs typeface="Times New Roman" panose="02020603050405020304" pitchFamily="18" charset="0"/>
                        </a:rPr>
                        <a:t>horizontalis</a:t>
                      </a:r>
                      <a:endParaRPr lang="sk-SK" sz="2200" b="0" dirty="0">
                        <a:solidFill>
                          <a:schemeClr val="bg1"/>
                        </a:solidFill>
                        <a:latin typeface="Times New Roman" panose="02020603050405020304" pitchFamily="18" charset="0"/>
                        <a:cs typeface="Times New Roman" panose="02020603050405020304" pitchFamily="18" charset="0"/>
                      </a:endParaRPr>
                    </a:p>
                    <a:p>
                      <a:endParaRPr lang="sk-SK" sz="2200" dirty="0">
                        <a:solidFill>
                          <a:schemeClr val="bg1"/>
                        </a:solidFill>
                        <a:latin typeface="Times New Roman" panose="02020603050405020304" pitchFamily="18" charset="0"/>
                        <a:cs typeface="Times New Roman" panose="02020603050405020304" pitchFamily="18" charset="0"/>
                      </a:endParaRPr>
                    </a:p>
                    <a:p>
                      <a:r>
                        <a:rPr lang="sk-SK" sz="2200" dirty="0">
                          <a:solidFill>
                            <a:schemeClr val="bg1"/>
                          </a:solidFill>
                          <a:latin typeface="Times New Roman" panose="02020603050405020304" pitchFamily="18" charset="0"/>
                          <a:cs typeface="Times New Roman" panose="02020603050405020304" pitchFamily="18" charset="0"/>
                        </a:rPr>
                        <a:t>B</a:t>
                      </a:r>
                      <a:r>
                        <a:rPr lang="sk-SK" sz="2200" b="0" dirty="0">
                          <a:solidFill>
                            <a:schemeClr val="bg1"/>
                          </a:solidFill>
                          <a:latin typeface="Times New Roman" panose="02020603050405020304" pitchFamily="18" charset="0"/>
                          <a:cs typeface="Times New Roman" panose="02020603050405020304" pitchFamily="18" charset="0"/>
                        </a:rPr>
                        <a:t> SK – 4321</a:t>
                      </a:r>
                    </a:p>
                    <a:p>
                      <a:endParaRPr lang="sk-SK" sz="2200" dirty="0">
                        <a:solidFill>
                          <a:schemeClr val="bg1"/>
                        </a:solidFill>
                        <a:latin typeface="Times New Roman" panose="02020603050405020304" pitchFamily="18" charset="0"/>
                        <a:cs typeface="Times New Roman" panose="02020603050405020304" pitchFamily="18" charset="0"/>
                      </a:endParaRPr>
                    </a:p>
                    <a:p>
                      <a:r>
                        <a:rPr lang="sk-SK" sz="2200" dirty="0">
                          <a:solidFill>
                            <a:schemeClr val="bg1"/>
                          </a:solidFill>
                          <a:latin typeface="Times New Roman" panose="02020603050405020304" pitchFamily="18" charset="0"/>
                          <a:cs typeface="Times New Roman" panose="02020603050405020304" pitchFamily="18" charset="0"/>
                        </a:rPr>
                        <a:t>C</a:t>
                      </a:r>
                      <a:r>
                        <a:rPr lang="sk-SK" sz="2200" b="0" dirty="0">
                          <a:solidFill>
                            <a:schemeClr val="bg1"/>
                          </a:solidFill>
                          <a:latin typeface="Times New Roman" panose="02020603050405020304" pitchFamily="18" charset="0"/>
                          <a:cs typeface="Times New Roman" panose="02020603050405020304" pitchFamily="18" charset="0"/>
                        </a:rPr>
                        <a:t> 888888/2020</a:t>
                      </a:r>
                    </a:p>
                    <a:p>
                      <a:endParaRPr lang="sk-SK" sz="2200" dirty="0">
                        <a:solidFill>
                          <a:schemeClr val="bg1"/>
                        </a:solidFill>
                        <a:latin typeface="Times New Roman" panose="02020603050405020304" pitchFamily="18" charset="0"/>
                        <a:cs typeface="Times New Roman" panose="02020603050405020304" pitchFamily="18" charset="0"/>
                      </a:endParaRPr>
                    </a:p>
                    <a:p>
                      <a:r>
                        <a:rPr lang="sk-SK" sz="2200" dirty="0">
                          <a:solidFill>
                            <a:schemeClr val="bg1"/>
                          </a:solidFill>
                          <a:latin typeface="Times New Roman" panose="02020603050405020304" pitchFamily="18" charset="0"/>
                          <a:cs typeface="Times New Roman" panose="02020603050405020304" pitchFamily="18" charset="0"/>
                        </a:rPr>
                        <a:t>D</a:t>
                      </a:r>
                      <a:r>
                        <a:rPr lang="sk-SK" sz="2200" b="0" dirty="0">
                          <a:solidFill>
                            <a:schemeClr val="bg1"/>
                          </a:solidFill>
                          <a:latin typeface="Times New Roman" panose="02020603050405020304" pitchFamily="18" charset="0"/>
                          <a:cs typeface="Times New Roman" panose="02020603050405020304" pitchFamily="18" charset="0"/>
                        </a:rPr>
                        <a:t> SK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3" name="Obrázok 2"/>
          <p:cNvPicPr>
            <a:picLocks noChangeAspect="1"/>
          </p:cNvPicPr>
          <p:nvPr/>
        </p:nvPicPr>
        <p:blipFill>
          <a:blip r:embed="rId2"/>
          <a:stretch>
            <a:fillRect/>
          </a:stretch>
        </p:blipFill>
        <p:spPr>
          <a:xfrm>
            <a:off x="2743520" y="2032288"/>
            <a:ext cx="1478144" cy="1008321"/>
          </a:xfrm>
          <a:prstGeom prst="rect">
            <a:avLst/>
          </a:prstGeom>
        </p:spPr>
      </p:pic>
      <p:pic>
        <p:nvPicPr>
          <p:cNvPr id="13" name="Obrázok 12"/>
          <p:cNvPicPr>
            <a:picLocks noChangeAspect="1"/>
          </p:cNvPicPr>
          <p:nvPr/>
        </p:nvPicPr>
        <p:blipFill>
          <a:blip r:embed="rId3"/>
          <a:stretch>
            <a:fillRect/>
          </a:stretch>
        </p:blipFill>
        <p:spPr>
          <a:xfrm>
            <a:off x="8731870" y="4455603"/>
            <a:ext cx="990716" cy="931947"/>
          </a:xfrm>
          <a:prstGeom prst="rect">
            <a:avLst/>
          </a:prstGeom>
        </p:spPr>
      </p:pic>
    </p:spTree>
    <p:extLst>
      <p:ext uri="{BB962C8B-B14F-4D97-AF65-F5344CB8AC3E}">
        <p14:creationId xmlns:p14="http://schemas.microsoft.com/office/powerpoint/2010/main" val="3662099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764373"/>
            <a:ext cx="10820400" cy="1293028"/>
          </a:xfrm>
        </p:spPr>
        <p:txBody>
          <a:bodyPr/>
          <a:lstStyle/>
          <a:p>
            <a:pPr algn="ctr"/>
            <a:r>
              <a:rPr lang="sk-SK" b="1" dirty="0" smtClean="0"/>
              <a:t>RP, ktorý je zároveň certifikačnou náveskou</a:t>
            </a:r>
            <a:endParaRPr lang="sk-SK" b="1" dirty="0"/>
          </a:p>
        </p:txBody>
      </p:sp>
      <p:sp>
        <p:nvSpPr>
          <p:cNvPr id="3" name="Zástupný objekt pre obsah 2"/>
          <p:cNvSpPr>
            <a:spLocks noGrp="1"/>
          </p:cNvSpPr>
          <p:nvPr>
            <p:ph idx="1"/>
          </p:nvPr>
        </p:nvSpPr>
        <p:spPr>
          <a:xfrm>
            <a:off x="240632" y="2194560"/>
            <a:ext cx="11863136" cy="4024125"/>
          </a:xfrm>
        </p:spPr>
        <p:txBody>
          <a:bodyPr/>
          <a:lstStyle/>
          <a:p>
            <a:pPr marL="0" indent="0">
              <a:buNone/>
            </a:pPr>
            <a:r>
              <a:rPr lang="sk-SK" dirty="0"/>
              <a:t>Ak sú rastliny na výsadbu vyrobené alebo sprístupnené na trhu </a:t>
            </a:r>
            <a:r>
              <a:rPr lang="sk-SK" dirty="0" smtClean="0"/>
              <a:t>ako:</a:t>
            </a:r>
          </a:p>
          <a:p>
            <a:r>
              <a:rPr lang="sk-SK" dirty="0" err="1" smtClean="0"/>
              <a:t>predzákladný</a:t>
            </a:r>
            <a:r>
              <a:rPr lang="sk-SK" dirty="0"/>
              <a:t>, </a:t>
            </a:r>
            <a:r>
              <a:rPr lang="sk-SK" dirty="0" smtClean="0"/>
              <a:t>základný </a:t>
            </a:r>
            <a:r>
              <a:rPr lang="sk-SK" dirty="0"/>
              <a:t>alebo certifikovaný materiál </a:t>
            </a:r>
            <a:r>
              <a:rPr lang="sk-SK" dirty="0" smtClean="0"/>
              <a:t>alebo</a:t>
            </a:r>
          </a:p>
          <a:p>
            <a:r>
              <a:rPr lang="sk-SK" dirty="0" err="1" smtClean="0"/>
              <a:t>predzákladné</a:t>
            </a:r>
            <a:r>
              <a:rPr lang="sk-SK" dirty="0"/>
              <a:t>, </a:t>
            </a:r>
            <a:r>
              <a:rPr lang="sk-SK" dirty="0" smtClean="0"/>
              <a:t>základné </a:t>
            </a:r>
            <a:r>
              <a:rPr lang="sk-SK" dirty="0"/>
              <a:t>alebo certifikované osivo alebo sadivo </a:t>
            </a:r>
            <a:r>
              <a:rPr lang="sk-SK" dirty="0" smtClean="0"/>
              <a:t>zemiakov</a:t>
            </a:r>
          </a:p>
          <a:p>
            <a:endParaRPr lang="sk-SK" dirty="0"/>
          </a:p>
          <a:p>
            <a:pPr marL="0" indent="0">
              <a:buNone/>
            </a:pPr>
            <a:r>
              <a:rPr lang="sk-SK" sz="2400" b="1" dirty="0" smtClean="0"/>
              <a:t>Pre vzory RP  platí</a:t>
            </a:r>
            <a:r>
              <a:rPr lang="sk-SK" sz="2400" b="1" dirty="0"/>
              <a:t>, že musia </a:t>
            </a:r>
            <a:r>
              <a:rPr lang="sk-SK" sz="2400" b="1" dirty="0" smtClean="0"/>
              <a:t>obsahovať údaje uvedené v </a:t>
            </a:r>
            <a:r>
              <a:rPr lang="sk-SK" sz="2400" b="1" dirty="0" smtClean="0">
                <a:hlinkClick r:id="rId2"/>
              </a:rPr>
              <a:t>VN </a:t>
            </a:r>
            <a:r>
              <a:rPr lang="sk-SK" sz="2400" b="1" dirty="0">
                <a:hlinkClick r:id="rId2"/>
              </a:rPr>
              <a:t>KOM 2017/2313</a:t>
            </a:r>
            <a:r>
              <a:rPr lang="sk-SK" sz="2400" b="1" dirty="0"/>
              <a:t> </a:t>
            </a:r>
            <a:r>
              <a:rPr lang="sk-SK" sz="2400" b="1" dirty="0">
                <a:solidFill>
                  <a:srgbClr val="0000FF"/>
                </a:solidFill>
              </a:rPr>
              <a:t>časť C </a:t>
            </a:r>
            <a:r>
              <a:rPr lang="sk-SK" sz="2400" b="1" dirty="0" smtClean="0">
                <a:solidFill>
                  <a:srgbClr val="0000FF"/>
                </a:solidFill>
              </a:rPr>
              <a:t>a D</a:t>
            </a:r>
          </a:p>
          <a:p>
            <a:pPr marL="0" indent="0">
              <a:buNone/>
            </a:pPr>
            <a:endParaRPr lang="sk-SK" sz="2400" b="1" dirty="0">
              <a:solidFill>
                <a:srgbClr val="0000FF"/>
              </a:solidFill>
            </a:endParaRPr>
          </a:p>
          <a:p>
            <a:pPr marL="0" indent="0">
              <a:buNone/>
            </a:pPr>
            <a:r>
              <a:rPr lang="sk-SK" sz="2400" b="1" dirty="0">
                <a:solidFill>
                  <a:srgbClr val="0000FF"/>
                </a:solidFill>
              </a:rPr>
              <a:t>Viac informácii - </a:t>
            </a:r>
            <a:r>
              <a:rPr lang="sk-SK" sz="2400" b="1" dirty="0">
                <a:solidFill>
                  <a:srgbClr val="FF0000"/>
                </a:solidFill>
                <a:hlinkClick r:id="rId3"/>
              </a:rPr>
              <a:t>Odbor osív a </a:t>
            </a:r>
            <a:r>
              <a:rPr lang="sk-SK" sz="2400" b="1" dirty="0" smtClean="0">
                <a:solidFill>
                  <a:srgbClr val="FF0000"/>
                </a:solidFill>
                <a:hlinkClick r:id="rId3"/>
              </a:rPr>
              <a:t>sadív</a:t>
            </a:r>
            <a:endParaRPr lang="sk-SK" sz="2400" dirty="0"/>
          </a:p>
          <a:p>
            <a:endParaRPr lang="sk-SK" dirty="0" smtClean="0"/>
          </a:p>
          <a:p>
            <a:endParaRPr lang="sk-SK" dirty="0"/>
          </a:p>
          <a:p>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smtClean="0"/>
              <a:t>www.uksup.sk,  Ing. Ivana Kurhajcová, Sekcia odborných činností, Odbor ochrany rastlín</a:t>
            </a:r>
            <a:endParaRPr lang="sk-SK"/>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39</a:t>
            </a:fld>
            <a:endParaRPr lang="sk-SK"/>
          </a:p>
        </p:txBody>
      </p:sp>
    </p:spTree>
    <p:extLst>
      <p:ext uri="{BB962C8B-B14F-4D97-AF65-F5344CB8AC3E}">
        <p14:creationId xmlns:p14="http://schemas.microsoft.com/office/powerpoint/2010/main" val="426466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85800" y="574766"/>
            <a:ext cx="10820400" cy="1203455"/>
          </a:xfrm>
        </p:spPr>
        <p:txBody>
          <a:bodyPr/>
          <a:lstStyle/>
          <a:p>
            <a:pPr algn="ctr"/>
            <a:r>
              <a:rPr lang="sk-SK" dirty="0" smtClean="0"/>
              <a:t>OBSAH 1. </a:t>
            </a:r>
            <a:r>
              <a:rPr lang="sk-SK" smtClean="0"/>
              <a:t>časti </a:t>
            </a:r>
            <a:endParaRPr lang="sk-SK" dirty="0"/>
          </a:p>
        </p:txBody>
      </p:sp>
      <p:sp>
        <p:nvSpPr>
          <p:cNvPr id="8" name="Zástupný objekt pre obsah 7"/>
          <p:cNvSpPr>
            <a:spLocks noGrp="1"/>
          </p:cNvSpPr>
          <p:nvPr>
            <p:ph idx="1"/>
          </p:nvPr>
        </p:nvSpPr>
        <p:spPr>
          <a:xfrm>
            <a:off x="685800" y="1915886"/>
            <a:ext cx="10820400" cy="4302799"/>
          </a:xfrm>
        </p:spPr>
        <p:txBody>
          <a:bodyPr/>
          <a:lstStyle/>
          <a:p>
            <a:pPr>
              <a:buFont typeface="Wingdings" panose="05000000000000000000" pitchFamily="2" charset="2"/>
              <a:buChar char="Ø"/>
            </a:pPr>
            <a:r>
              <a:rPr lang="sk-SK" b="1" dirty="0"/>
              <a:t>Základná legislatíva</a:t>
            </a:r>
          </a:p>
          <a:p>
            <a:pPr>
              <a:buFont typeface="Wingdings" panose="05000000000000000000" pitchFamily="2" charset="2"/>
              <a:buChar char="Ø"/>
            </a:pPr>
            <a:r>
              <a:rPr lang="sk-SK" b="1" dirty="0"/>
              <a:t>Základné pojmy </a:t>
            </a:r>
          </a:p>
          <a:p>
            <a:pPr>
              <a:buFont typeface="Wingdings" panose="05000000000000000000" pitchFamily="2" charset="2"/>
              <a:buChar char="Ø"/>
            </a:pPr>
            <a:r>
              <a:rPr lang="sk-SK" b="1" dirty="0"/>
              <a:t>Registrácia profesionálnych prevádzkovateľov</a:t>
            </a:r>
          </a:p>
          <a:p>
            <a:pPr>
              <a:buFont typeface="Wingdings" panose="05000000000000000000" pitchFamily="2" charset="2"/>
              <a:buChar char="Ø"/>
            </a:pPr>
            <a:r>
              <a:rPr lang="sk-SK" b="1" dirty="0"/>
              <a:t>Rastlinné pasy</a:t>
            </a:r>
          </a:p>
          <a:p>
            <a:pPr>
              <a:buFont typeface="Wingdings" panose="05000000000000000000" pitchFamily="2" charset="2"/>
              <a:buChar char="Ø"/>
            </a:pPr>
            <a:r>
              <a:rPr lang="sk-SK" b="1" dirty="0"/>
              <a:t>Oprávnenie na vydávanie rastlinných pasov</a:t>
            </a:r>
          </a:p>
          <a:p>
            <a:pPr>
              <a:buFont typeface="Wingdings" panose="05000000000000000000" pitchFamily="2" charset="2"/>
              <a:buChar char="Ø"/>
            </a:pPr>
            <a:r>
              <a:rPr lang="sk-SK" b="1" dirty="0" err="1"/>
              <a:t>Vysledovateľnosť</a:t>
            </a:r>
            <a:endParaRPr lang="sk-SK" b="1" dirty="0"/>
          </a:p>
          <a:p>
            <a:pPr>
              <a:buFont typeface="Wingdings" panose="05000000000000000000" pitchFamily="2" charset="2"/>
              <a:buChar char="Ø"/>
            </a:pPr>
            <a:r>
              <a:rPr lang="sk-SK" b="1" dirty="0"/>
              <a:t>Internetový predaj</a:t>
            </a:r>
          </a:p>
          <a:p>
            <a:pPr>
              <a:buFont typeface="Wingdings" panose="05000000000000000000" pitchFamily="2" charset="2"/>
              <a:buChar char="Ø"/>
            </a:pPr>
            <a:r>
              <a:rPr lang="sk-SK" b="1" dirty="0"/>
              <a:t>Povinnosti profesionálnych </a:t>
            </a:r>
            <a:r>
              <a:rPr lang="sk-SK" b="1" dirty="0" smtClean="0"/>
              <a:t>prevádzkovateľov</a:t>
            </a:r>
            <a:endParaRPr lang="sk-SK" dirty="0"/>
          </a:p>
        </p:txBody>
      </p:sp>
      <p:sp>
        <p:nvSpPr>
          <p:cNvPr id="4" name="Zástupný objekt pre dátum 3"/>
          <p:cNvSpPr>
            <a:spLocks noGrp="1"/>
          </p:cNvSpPr>
          <p:nvPr>
            <p:ph type="dt" sz="half" idx="10"/>
          </p:nvPr>
        </p:nvSpPr>
        <p:spPr/>
        <p:txBody>
          <a:bodyPr/>
          <a:lstStyle/>
          <a:p>
            <a:fld id="{94E63C9F-825D-4B81-A959-C02835216519}"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a:t>www.uksup.sk,  Ing. Ivana Kurhajcová, Sekcia poľnohospodárskych vstupov a kontroly, Odbor ochrany rastlín</a:t>
            </a:r>
            <a:endParaRPr lang="sk-SK" dirty="0"/>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a:t>
            </a:fld>
            <a:endParaRPr lang="sk-SK"/>
          </a:p>
        </p:txBody>
      </p:sp>
    </p:spTree>
    <p:extLst>
      <p:ext uri="{BB962C8B-B14F-4D97-AF65-F5344CB8AC3E}">
        <p14:creationId xmlns:p14="http://schemas.microsoft.com/office/powerpoint/2010/main" val="2411314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650876"/>
            <a:ext cx="10820400" cy="609600"/>
          </a:xfrm>
        </p:spPr>
        <p:txBody>
          <a:bodyPr>
            <a:normAutofit fontScale="90000"/>
          </a:bodyPr>
          <a:lstStyle/>
          <a:p>
            <a:pPr algn="ctr"/>
            <a:r>
              <a:rPr lang="sk-SK" b="1" dirty="0"/>
              <a:t/>
            </a:r>
            <a:br>
              <a:rPr lang="sk-SK" b="1" dirty="0"/>
            </a:br>
            <a:r>
              <a:rPr lang="sk-SK" b="1" dirty="0" smtClean="0"/>
              <a:t>RP ktoré </a:t>
            </a:r>
            <a:r>
              <a:rPr lang="sk-SK" b="1" dirty="0"/>
              <a:t>sú zároveň certifikačnou </a:t>
            </a:r>
            <a:r>
              <a:rPr lang="sk-SK" b="1" dirty="0" smtClean="0"/>
              <a:t>náveskou platí</a:t>
            </a:r>
            <a:r>
              <a:rPr lang="sk-SK" b="1" dirty="0"/>
              <a:t>, že musia obsahovať:</a:t>
            </a:r>
            <a:r>
              <a:rPr lang="sk-SK" dirty="0"/>
              <a:t/>
            </a:r>
            <a:br>
              <a:rPr lang="sk-SK" dirty="0"/>
            </a:br>
            <a:r>
              <a:rPr lang="sk-SK" sz="3100" b="1" dirty="0" smtClean="0"/>
              <a:t> </a:t>
            </a:r>
            <a:r>
              <a:rPr lang="sk-SK" sz="3100" b="1" dirty="0">
                <a:solidFill>
                  <a:srgbClr val="0000FF"/>
                </a:solidFill>
              </a:rPr>
              <a:t>časť </a:t>
            </a:r>
            <a:r>
              <a:rPr lang="sk-SK" sz="3100" b="1" dirty="0" smtClean="0">
                <a:solidFill>
                  <a:srgbClr val="0000FF"/>
                </a:solidFill>
              </a:rPr>
              <a:t>C </a:t>
            </a:r>
            <a:r>
              <a:rPr lang="sk-SK" sz="3100" b="1" dirty="0" smtClean="0">
                <a:hlinkClick r:id="rId2"/>
              </a:rPr>
              <a:t>VN </a:t>
            </a:r>
            <a:r>
              <a:rPr lang="sk-SK" sz="3100" b="1" dirty="0">
                <a:hlinkClick r:id="rId2"/>
              </a:rPr>
              <a:t>KOM 2017/2313</a:t>
            </a:r>
            <a:r>
              <a:rPr lang="sk-SK" sz="3100" b="1" dirty="0"/>
              <a:t> </a:t>
            </a:r>
          </a:p>
        </p:txBody>
      </p:sp>
      <p:sp>
        <p:nvSpPr>
          <p:cNvPr id="3" name="Zástupný objekt pre obsah 2"/>
          <p:cNvSpPr>
            <a:spLocks noGrp="1"/>
          </p:cNvSpPr>
          <p:nvPr>
            <p:ph idx="1"/>
          </p:nvPr>
        </p:nvSpPr>
        <p:spPr>
          <a:xfrm>
            <a:off x="685800" y="2009775"/>
            <a:ext cx="10820400" cy="4143335"/>
          </a:xfrm>
        </p:spPr>
        <p:txBody>
          <a:bodyPr>
            <a:normAutofit/>
          </a:bodyPr>
          <a:lstStyle/>
          <a:p>
            <a:pPr marL="0" indent="0" algn="just">
              <a:buNone/>
            </a:pPr>
            <a:endParaRPr lang="sk-SK" sz="2600" dirty="0"/>
          </a:p>
          <a:p>
            <a:pPr marL="0" indent="0" algn="just">
              <a:buNone/>
            </a:pPr>
            <a:r>
              <a:rPr lang="sk-SK" u="sng" dirty="0"/>
              <a:t>Na RP majú byť viditeľné a čitateľné tieto informácie</a:t>
            </a:r>
            <a:r>
              <a:rPr lang="sk-SK" dirty="0"/>
              <a:t>:</a:t>
            </a:r>
          </a:p>
          <a:p>
            <a:pPr algn="just">
              <a:buFont typeface="Wingdings" panose="05000000000000000000" pitchFamily="2" charset="2"/>
              <a:buChar char="Ø"/>
            </a:pPr>
            <a:r>
              <a:rPr lang="sk-SK" dirty="0"/>
              <a:t>vľavo hore: vlajka EÚ (farebná alebo čiernobiela tlač)</a:t>
            </a:r>
          </a:p>
          <a:p>
            <a:pPr algn="just">
              <a:buFont typeface="Wingdings" panose="05000000000000000000" pitchFamily="2" charset="2"/>
              <a:buChar char="Ø"/>
            </a:pPr>
            <a:r>
              <a:rPr lang="sk-SK" dirty="0"/>
              <a:t>vpravo hore text: </a:t>
            </a:r>
            <a:r>
              <a:rPr lang="sk-SK" b="1" dirty="0"/>
              <a:t>„</a:t>
            </a:r>
            <a:r>
              <a:rPr lang="sk-SK" b="1" dirty="0">
                <a:ea typeface="Calibri" panose="020F0502020204030204" pitchFamily="34" charset="0"/>
              </a:rPr>
              <a:t>Rastlinný pas / </a:t>
            </a:r>
            <a:r>
              <a:rPr lang="sk-SK" b="1" dirty="0"/>
              <a:t>Plant </a:t>
            </a:r>
            <a:r>
              <a:rPr lang="sk-SK" b="1" dirty="0" err="1"/>
              <a:t>Passport</a:t>
            </a:r>
            <a:r>
              <a:rPr lang="sk-SK" b="1" dirty="0"/>
              <a:t>“ </a:t>
            </a:r>
            <a:endParaRPr lang="sk-SK" b="1" dirty="0" smtClean="0"/>
          </a:p>
          <a:p>
            <a:pPr lvl="0" algn="just">
              <a:buFont typeface="Wingdings" panose="05000000000000000000" pitchFamily="2" charset="2"/>
              <a:buChar char="Ø"/>
            </a:pPr>
            <a:r>
              <a:rPr lang="sk-SK" b="1" dirty="0"/>
              <a:t>informácie požadované v úradnej náveske</a:t>
            </a:r>
            <a:r>
              <a:rPr lang="sk-SK" dirty="0"/>
              <a:t> pre osivá alebo iný množiteľský </a:t>
            </a:r>
            <a:r>
              <a:rPr lang="sk-SK" dirty="0" smtClean="0"/>
              <a:t>materiál </a:t>
            </a:r>
          </a:p>
          <a:p>
            <a:pPr lvl="0" algn="just">
              <a:buFont typeface="Wingdings" panose="05000000000000000000" pitchFamily="2" charset="2"/>
              <a:buChar char="Ø"/>
            </a:pPr>
            <a:endParaRPr lang="sk-SK" dirty="0"/>
          </a:p>
          <a:p>
            <a:pPr marL="0" indent="0" algn="just">
              <a:buNone/>
            </a:pPr>
            <a:r>
              <a:rPr lang="sk-SK" b="1" dirty="0">
                <a:solidFill>
                  <a:srgbClr val="FF0000"/>
                </a:solidFill>
              </a:rPr>
              <a:t>Veľkosť, tvar a farebné </a:t>
            </a:r>
            <a:r>
              <a:rPr lang="sk-SK" b="1" dirty="0" smtClean="0">
                <a:solidFill>
                  <a:srgbClr val="FF0000"/>
                </a:solidFill>
              </a:rPr>
              <a:t>odlíšenie návesiek </a:t>
            </a:r>
            <a:r>
              <a:rPr lang="sk-SK" b="1" dirty="0">
                <a:solidFill>
                  <a:srgbClr val="FF0000"/>
                </a:solidFill>
              </a:rPr>
              <a:t>sa riadi legislatívou o osivách</a:t>
            </a:r>
            <a:r>
              <a:rPr lang="sk-SK" b="1" dirty="0" smtClean="0">
                <a:solidFill>
                  <a:srgbClr val="FF0000"/>
                </a:solidFill>
              </a:rPr>
              <a:t>.</a:t>
            </a:r>
          </a:p>
          <a:p>
            <a:pPr marL="0" indent="0" algn="just">
              <a:buNone/>
            </a:pPr>
            <a:r>
              <a:rPr lang="sk-SK" b="1" dirty="0" smtClean="0">
                <a:solidFill>
                  <a:srgbClr val="0000FF"/>
                </a:solidFill>
              </a:rPr>
              <a:t>Viac informácii - </a:t>
            </a:r>
            <a:r>
              <a:rPr lang="sk-SK" b="1" dirty="0" smtClean="0">
                <a:solidFill>
                  <a:srgbClr val="FF0000"/>
                </a:solidFill>
                <a:hlinkClick r:id="rId3"/>
              </a:rPr>
              <a:t>Odbor osív a sadív</a:t>
            </a:r>
            <a:endParaRPr lang="sk-SK" b="1" dirty="0">
              <a:solidFill>
                <a:srgbClr val="FF0000"/>
              </a:solidFill>
            </a:endParaRPr>
          </a:p>
          <a:p>
            <a:pPr lvl="0" algn="just">
              <a:buFont typeface="Wingdings" panose="05000000000000000000" pitchFamily="2" charset="2"/>
              <a:buChar char="Ø"/>
            </a:pPr>
            <a:endParaRPr lang="sk-SK" dirty="0"/>
          </a:p>
          <a:p>
            <a:pPr>
              <a:buFont typeface="Wingdings" panose="05000000000000000000" pitchFamily="2" charset="2"/>
              <a:buChar char="Ø"/>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dirty="0"/>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40</a:t>
            </a:fld>
            <a:endParaRPr lang="sk-SK" dirty="0"/>
          </a:p>
        </p:txBody>
      </p:sp>
      <p:sp>
        <p:nvSpPr>
          <p:cNvPr id="8" name="Šípka doprava 6">
            <a:extLst>
              <a:ext uri="{FF2B5EF4-FFF2-40B4-BE49-F238E27FC236}">
                <a16:creationId xmlns:a16="http://schemas.microsoft.com/office/drawing/2014/main" id="{3AC1939B-6E33-4FB6-A2D4-76998C065820}"/>
              </a:ext>
            </a:extLst>
          </p:cNvPr>
          <p:cNvSpPr/>
          <p:nvPr/>
        </p:nvSpPr>
        <p:spPr>
          <a:xfrm>
            <a:off x="7964906" y="6153110"/>
            <a:ext cx="3898346" cy="6591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k-SK" b="1" dirty="0" smtClean="0">
                <a:solidFill>
                  <a:schemeClr val="tx1"/>
                </a:solidFill>
              </a:rPr>
              <a:t>Príklad návesky  </a:t>
            </a:r>
            <a:r>
              <a:rPr lang="sk-SK" b="1" dirty="0">
                <a:solidFill>
                  <a:schemeClr val="tx1"/>
                </a:solidFill>
              </a:rPr>
              <a:t>ďalšia strana</a:t>
            </a:r>
          </a:p>
        </p:txBody>
      </p:sp>
    </p:spTree>
    <p:extLst>
      <p:ext uri="{BB962C8B-B14F-4D97-AF65-F5344CB8AC3E}">
        <p14:creationId xmlns:p14="http://schemas.microsoft.com/office/powerpoint/2010/main" val="2042456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A4C4BB45-1439-42E7-BF6F-6CB669AA02C7}" type="datetime1">
              <a:rPr lang="sk-SK" smtClean="0"/>
              <a:t>3. 12. 2025</a:t>
            </a:fld>
            <a:endParaRPr lang="sk-SK"/>
          </a:p>
        </p:txBody>
      </p:sp>
      <p:sp>
        <p:nvSpPr>
          <p:cNvPr id="3" name="Zástupný objekt pre pätu 2"/>
          <p:cNvSpPr>
            <a:spLocks noGrp="1"/>
          </p:cNvSpPr>
          <p:nvPr>
            <p:ph type="ftr" sz="quarter" idx="11"/>
          </p:nvPr>
        </p:nvSpPr>
        <p:spPr/>
        <p:txBody>
          <a:bodyPr/>
          <a:lstStyle/>
          <a:p>
            <a:endParaRPr lang="sk-SK" dirty="0"/>
          </a:p>
        </p:txBody>
      </p:sp>
      <p:sp>
        <p:nvSpPr>
          <p:cNvPr id="4" name="Zástupný objekt pre číslo snímky 3"/>
          <p:cNvSpPr>
            <a:spLocks noGrp="1"/>
          </p:cNvSpPr>
          <p:nvPr>
            <p:ph type="sldNum" sz="quarter" idx="12"/>
          </p:nvPr>
        </p:nvSpPr>
        <p:spPr/>
        <p:txBody>
          <a:bodyPr/>
          <a:lstStyle/>
          <a:p>
            <a:fld id="{3A0EFBD9-7D15-4639-B143-8F39674E03CF}" type="slidenum">
              <a:rPr lang="sk-SK" smtClean="0"/>
              <a:t>41</a:t>
            </a:fld>
            <a:endParaRPr lang="sk-SK"/>
          </a:p>
        </p:txBody>
      </p:sp>
      <p:graphicFrame>
        <p:nvGraphicFramePr>
          <p:cNvPr id="6" name="Objekt 5"/>
          <p:cNvGraphicFramePr>
            <a:graphicFrameLocks noChangeAspect="1"/>
          </p:cNvGraphicFramePr>
          <p:nvPr>
            <p:extLst>
              <p:ext uri="{D42A27DB-BD31-4B8C-83A1-F6EECF244321}">
                <p14:modId xmlns:p14="http://schemas.microsoft.com/office/powerpoint/2010/main" val="1669602524"/>
              </p:ext>
            </p:extLst>
          </p:nvPr>
        </p:nvGraphicFramePr>
        <p:xfrm>
          <a:off x="3736975" y="273213"/>
          <a:ext cx="5998167" cy="6477000"/>
        </p:xfrm>
        <a:graphic>
          <a:graphicData uri="http://schemas.openxmlformats.org/presentationml/2006/ole">
            <mc:AlternateContent xmlns:mc="http://schemas.openxmlformats.org/markup-compatibility/2006">
              <mc:Choice xmlns:v="urn:schemas-microsoft-com:vml" Requires="v">
                <p:oleObj spid="_x0000_s2100" name="Dokument" r:id="rId3" imgW="5849356" imgH="6113020" progId="Word.Document.12">
                  <p:embed/>
                </p:oleObj>
              </mc:Choice>
              <mc:Fallback>
                <p:oleObj name="Dokument" r:id="rId3" imgW="5849356" imgH="6113020" progId="Word.Document.12">
                  <p:embed/>
                  <p:pic>
                    <p:nvPicPr>
                      <p:cNvPr id="0" name=""/>
                      <p:cNvPicPr/>
                      <p:nvPr/>
                    </p:nvPicPr>
                    <p:blipFill>
                      <a:blip r:embed="rId4"/>
                      <a:stretch>
                        <a:fillRect/>
                      </a:stretch>
                    </p:blipFill>
                    <p:spPr>
                      <a:xfrm>
                        <a:off x="3736975" y="273213"/>
                        <a:ext cx="5998167" cy="6477000"/>
                      </a:xfrm>
                      <a:prstGeom prst="rect">
                        <a:avLst/>
                      </a:prstGeom>
                    </p:spPr>
                  </p:pic>
                </p:oleObj>
              </mc:Fallback>
            </mc:AlternateContent>
          </a:graphicData>
        </a:graphic>
      </p:graphicFrame>
      <p:pic>
        <p:nvPicPr>
          <p:cNvPr id="2050" name="Obrázek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55563"/>
            <a:ext cx="121285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221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650876"/>
            <a:ext cx="10820400" cy="609600"/>
          </a:xfrm>
        </p:spPr>
        <p:txBody>
          <a:bodyPr>
            <a:normAutofit fontScale="90000"/>
          </a:bodyPr>
          <a:lstStyle/>
          <a:p>
            <a:pPr algn="ctr"/>
            <a:r>
              <a:rPr lang="sk-SK" b="1" dirty="0"/>
              <a:t/>
            </a:r>
            <a:br>
              <a:rPr lang="sk-SK" b="1" dirty="0"/>
            </a:br>
            <a:r>
              <a:rPr lang="sk-SK" b="1" dirty="0" smtClean="0"/>
              <a:t>RP ktoré </a:t>
            </a:r>
            <a:r>
              <a:rPr lang="sk-SK" b="1" dirty="0"/>
              <a:t>sú zároveň certifikačnou </a:t>
            </a:r>
            <a:r>
              <a:rPr lang="sk-SK" b="1" dirty="0" smtClean="0"/>
              <a:t>náveskou platí</a:t>
            </a:r>
            <a:r>
              <a:rPr lang="sk-SK" b="1" dirty="0"/>
              <a:t>, že musia obsahovať:</a:t>
            </a:r>
            <a:r>
              <a:rPr lang="sk-SK" dirty="0"/>
              <a:t/>
            </a:r>
            <a:br>
              <a:rPr lang="sk-SK" dirty="0"/>
            </a:br>
            <a:r>
              <a:rPr lang="sk-SK" sz="3100" b="1" dirty="0" smtClean="0">
                <a:solidFill>
                  <a:srgbClr val="0000FF"/>
                </a:solidFill>
              </a:rPr>
              <a:t>RP určený do CHZ </a:t>
            </a:r>
            <a:r>
              <a:rPr lang="sk-SK" sz="3100" b="1" dirty="0">
                <a:solidFill>
                  <a:srgbClr val="0000FF"/>
                </a:solidFill>
              </a:rPr>
              <a:t>časť </a:t>
            </a:r>
            <a:r>
              <a:rPr lang="sk-SK" sz="3100" b="1" dirty="0" smtClean="0">
                <a:solidFill>
                  <a:srgbClr val="0000FF"/>
                </a:solidFill>
              </a:rPr>
              <a:t>D </a:t>
            </a:r>
            <a:r>
              <a:rPr lang="sk-SK" sz="3100" b="1" dirty="0" smtClean="0">
                <a:hlinkClick r:id="rId2"/>
              </a:rPr>
              <a:t>VN </a:t>
            </a:r>
            <a:r>
              <a:rPr lang="sk-SK" sz="3100" b="1" dirty="0">
                <a:hlinkClick r:id="rId2"/>
              </a:rPr>
              <a:t>KOM 2017/2313</a:t>
            </a:r>
            <a:r>
              <a:rPr lang="sk-SK" sz="3100" b="1" dirty="0"/>
              <a:t> </a:t>
            </a:r>
          </a:p>
        </p:txBody>
      </p:sp>
      <p:sp>
        <p:nvSpPr>
          <p:cNvPr id="3" name="Zástupný objekt pre obsah 2"/>
          <p:cNvSpPr>
            <a:spLocks noGrp="1"/>
          </p:cNvSpPr>
          <p:nvPr>
            <p:ph idx="1"/>
          </p:nvPr>
        </p:nvSpPr>
        <p:spPr>
          <a:xfrm>
            <a:off x="685800" y="2009775"/>
            <a:ext cx="10820400" cy="4143335"/>
          </a:xfrm>
        </p:spPr>
        <p:txBody>
          <a:bodyPr>
            <a:normAutofit fontScale="92500" lnSpcReduction="10000"/>
          </a:bodyPr>
          <a:lstStyle/>
          <a:p>
            <a:pPr marL="0" indent="0" algn="just">
              <a:buNone/>
            </a:pPr>
            <a:endParaRPr lang="sk-SK" sz="2600" dirty="0"/>
          </a:p>
          <a:p>
            <a:pPr marL="0" indent="0" algn="just">
              <a:buNone/>
            </a:pPr>
            <a:r>
              <a:rPr lang="sk-SK" u="sng" dirty="0"/>
              <a:t>Na RP majú byť viditeľné a čitateľné tieto informácie</a:t>
            </a:r>
            <a:r>
              <a:rPr lang="sk-SK" dirty="0"/>
              <a:t>:</a:t>
            </a:r>
          </a:p>
          <a:p>
            <a:pPr algn="just">
              <a:buFont typeface="Wingdings" panose="05000000000000000000" pitchFamily="2" charset="2"/>
              <a:buChar char="Ø"/>
            </a:pPr>
            <a:r>
              <a:rPr lang="sk-SK" dirty="0"/>
              <a:t>vľavo hore: vlajka EÚ (farebná alebo čiernobiela tlač)</a:t>
            </a:r>
          </a:p>
          <a:p>
            <a:pPr algn="just">
              <a:lnSpc>
                <a:spcPct val="120000"/>
              </a:lnSpc>
              <a:buFont typeface="Wingdings" panose="05000000000000000000" pitchFamily="2" charset="2"/>
              <a:buChar char="Ø"/>
            </a:pPr>
            <a:r>
              <a:rPr lang="sk-SK" sz="2400" dirty="0" smtClean="0"/>
              <a:t>vpravo </a:t>
            </a:r>
            <a:r>
              <a:rPr lang="sk-SK" sz="2400" dirty="0"/>
              <a:t>hore text: „</a:t>
            </a:r>
            <a:r>
              <a:rPr lang="sk-SK" sz="2400" b="1" dirty="0">
                <a:ea typeface="Calibri" panose="020F0502020204030204" pitchFamily="34" charset="0"/>
                <a:cs typeface="EUAlbertina"/>
              </a:rPr>
              <a:t>Rastlinný pas </a:t>
            </a:r>
            <a:r>
              <a:rPr lang="sk-SK" sz="2400" dirty="0">
                <a:ea typeface="Calibri" panose="020F0502020204030204" pitchFamily="34" charset="0"/>
                <a:cs typeface="EUAlbertina"/>
              </a:rPr>
              <a:t> –</a:t>
            </a:r>
            <a:r>
              <a:rPr lang="sk-SK" sz="2400" b="1" dirty="0">
                <a:ea typeface="Calibri" panose="020F0502020204030204" pitchFamily="34" charset="0"/>
                <a:cs typeface="EUAlbertina"/>
              </a:rPr>
              <a:t> CHZ</a:t>
            </a:r>
            <a:r>
              <a:rPr lang="sk-SK" sz="2400" dirty="0">
                <a:ea typeface="Calibri" panose="020F0502020204030204" pitchFamily="34" charset="0"/>
                <a:cs typeface="EUAlbertina"/>
              </a:rPr>
              <a:t> / </a:t>
            </a:r>
            <a:r>
              <a:rPr lang="sk-SK" sz="2400" b="1" dirty="0">
                <a:ea typeface="Calibri" panose="020F0502020204030204" pitchFamily="34" charset="0"/>
                <a:cs typeface="EUAlbertina"/>
              </a:rPr>
              <a:t>Plant </a:t>
            </a:r>
            <a:r>
              <a:rPr lang="sk-SK" sz="2400" b="1" dirty="0" err="1">
                <a:ea typeface="Calibri" panose="020F0502020204030204" pitchFamily="34" charset="0"/>
                <a:cs typeface="EUAlbertina"/>
              </a:rPr>
              <a:t>Passport</a:t>
            </a:r>
            <a:r>
              <a:rPr lang="sk-SK" sz="2400" b="1" dirty="0">
                <a:ea typeface="Calibri" panose="020F0502020204030204" pitchFamily="34" charset="0"/>
                <a:cs typeface="EUAlbertina"/>
              </a:rPr>
              <a:t> – PZ“</a:t>
            </a:r>
          </a:p>
          <a:p>
            <a:pPr marL="0" indent="0" algn="just">
              <a:lnSpc>
                <a:spcPct val="120000"/>
              </a:lnSpc>
              <a:buNone/>
            </a:pPr>
            <a:r>
              <a:rPr lang="sk-SK" sz="2400" b="1" dirty="0">
                <a:ea typeface="Calibri" panose="020F0502020204030204" pitchFamily="34" charset="0"/>
                <a:cs typeface="EUAlbertina"/>
              </a:rPr>
              <a:t>  </a:t>
            </a:r>
            <a:r>
              <a:rPr lang="sk-SK" sz="2400" b="1" dirty="0">
                <a:solidFill>
                  <a:srgbClr val="0000FF"/>
                </a:solidFill>
                <a:ea typeface="Calibri" panose="020F0502020204030204" pitchFamily="34" charset="0"/>
                <a:cs typeface="EUAlbertina"/>
              </a:rPr>
              <a:t>pod tento text sa uvedie: </a:t>
            </a:r>
            <a:r>
              <a:rPr lang="sk-SK" sz="2400" dirty="0">
                <a:ea typeface="Calibri" panose="020F0502020204030204" pitchFamily="34" charset="0"/>
              </a:rPr>
              <a:t>V</a:t>
            </a:r>
            <a:r>
              <a:rPr lang="ve-ZA" sz="2400" dirty="0">
                <a:ea typeface="Calibri" panose="020F0502020204030204" pitchFamily="34" charset="0"/>
              </a:rPr>
              <a:t>edecký názov karanténneho  škodcu  </a:t>
            </a:r>
            <a:r>
              <a:rPr lang="sk-SK" sz="2400" dirty="0">
                <a:ea typeface="Calibri" panose="020F0502020204030204" pitchFamily="34" charset="0"/>
              </a:rPr>
              <a:t>CHZ </a:t>
            </a:r>
            <a:r>
              <a:rPr lang="ve-ZA" sz="2400" dirty="0">
                <a:ea typeface="Calibri" panose="020F0502020204030204" pitchFamily="34" charset="0"/>
              </a:rPr>
              <a:t>alebo EPPO kódy osobitne pridelené týmto škodcom</a:t>
            </a:r>
            <a:r>
              <a:rPr lang="sk-SK" sz="2400" dirty="0">
                <a:ea typeface="Calibri" panose="020F0502020204030204" pitchFamily="34" charset="0"/>
              </a:rPr>
              <a:t> - podľa </a:t>
            </a:r>
            <a:r>
              <a:rPr lang="sk-SK" sz="2400" b="1" dirty="0">
                <a:ea typeface="Calibri" panose="020F0502020204030204" pitchFamily="34" charset="0"/>
              </a:rPr>
              <a:t>Prílohy III VN KOM 2019/2072</a:t>
            </a:r>
          </a:p>
          <a:p>
            <a:pPr algn="just">
              <a:buFont typeface="Wingdings" panose="05000000000000000000" pitchFamily="2" charset="2"/>
              <a:buChar char="Ø"/>
            </a:pPr>
            <a:endParaRPr lang="sk-SK" b="1" dirty="0" smtClean="0"/>
          </a:p>
          <a:p>
            <a:pPr lvl="0" algn="just">
              <a:buFont typeface="Wingdings" panose="05000000000000000000" pitchFamily="2" charset="2"/>
              <a:buChar char="Ø"/>
            </a:pPr>
            <a:r>
              <a:rPr lang="sk-SK" b="1" dirty="0"/>
              <a:t>informácie požadované v úradnej náveske</a:t>
            </a:r>
            <a:r>
              <a:rPr lang="sk-SK" dirty="0"/>
              <a:t> pre osivá alebo iný množiteľský </a:t>
            </a:r>
            <a:r>
              <a:rPr lang="sk-SK" dirty="0" smtClean="0"/>
              <a:t>materiál </a:t>
            </a:r>
          </a:p>
          <a:p>
            <a:pPr lvl="0" algn="just">
              <a:buFont typeface="Wingdings" panose="05000000000000000000" pitchFamily="2" charset="2"/>
              <a:buChar char="Ø"/>
            </a:pPr>
            <a:endParaRPr lang="sk-SK" dirty="0"/>
          </a:p>
          <a:p>
            <a:pPr marL="0" indent="0" algn="just">
              <a:buNone/>
            </a:pPr>
            <a:r>
              <a:rPr lang="sk-SK" b="1" dirty="0">
                <a:solidFill>
                  <a:srgbClr val="FF0000"/>
                </a:solidFill>
              </a:rPr>
              <a:t>Veľkosť, tvar a farebné </a:t>
            </a:r>
            <a:r>
              <a:rPr lang="sk-SK" b="1" dirty="0" smtClean="0">
                <a:solidFill>
                  <a:srgbClr val="FF0000"/>
                </a:solidFill>
              </a:rPr>
              <a:t>odlíšenie návesiek </a:t>
            </a:r>
            <a:r>
              <a:rPr lang="sk-SK" b="1" dirty="0">
                <a:solidFill>
                  <a:srgbClr val="FF0000"/>
                </a:solidFill>
              </a:rPr>
              <a:t>sa riadi legislatívou o osivách.</a:t>
            </a:r>
            <a:endParaRPr lang="sk-SK" dirty="0">
              <a:solidFill>
                <a:srgbClr val="FF0000"/>
              </a:solidFill>
            </a:endParaRPr>
          </a:p>
          <a:p>
            <a:pPr lvl="0" algn="just">
              <a:buFont typeface="Wingdings" panose="05000000000000000000" pitchFamily="2" charset="2"/>
              <a:buChar char="Ø"/>
            </a:pPr>
            <a:endParaRPr lang="sk-SK" dirty="0"/>
          </a:p>
          <a:p>
            <a:pPr>
              <a:buFont typeface="Wingdings" panose="05000000000000000000" pitchFamily="2" charset="2"/>
              <a:buChar char="Ø"/>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dirty="0"/>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42</a:t>
            </a:fld>
            <a:endParaRPr lang="sk-SK" dirty="0"/>
          </a:p>
        </p:txBody>
      </p:sp>
      <p:sp>
        <p:nvSpPr>
          <p:cNvPr id="8" name="Šípka doprava 6">
            <a:extLst>
              <a:ext uri="{FF2B5EF4-FFF2-40B4-BE49-F238E27FC236}">
                <a16:creationId xmlns:a16="http://schemas.microsoft.com/office/drawing/2014/main" id="{3AC1939B-6E33-4FB6-A2D4-76998C065820}"/>
              </a:ext>
            </a:extLst>
          </p:cNvPr>
          <p:cNvSpPr/>
          <p:nvPr/>
        </p:nvSpPr>
        <p:spPr>
          <a:xfrm>
            <a:off x="7844590" y="6153110"/>
            <a:ext cx="4018662" cy="6591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k-SK" b="1" dirty="0" smtClean="0">
                <a:solidFill>
                  <a:schemeClr val="tx1"/>
                </a:solidFill>
              </a:rPr>
              <a:t>Príklad návesky ďalšia </a:t>
            </a:r>
            <a:r>
              <a:rPr lang="sk-SK" b="1" dirty="0">
                <a:solidFill>
                  <a:schemeClr val="tx1"/>
                </a:solidFill>
              </a:rPr>
              <a:t>strana</a:t>
            </a:r>
          </a:p>
        </p:txBody>
      </p:sp>
    </p:spTree>
    <p:extLst>
      <p:ext uri="{BB962C8B-B14F-4D97-AF65-F5344CB8AC3E}">
        <p14:creationId xmlns:p14="http://schemas.microsoft.com/office/powerpoint/2010/main" val="2582753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endParaRPr lang="sk-SK" dirty="0"/>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43</a:t>
            </a:fld>
            <a:endParaRPr lang="sk-SK"/>
          </a:p>
        </p:txBody>
      </p:sp>
      <p:graphicFrame>
        <p:nvGraphicFramePr>
          <p:cNvPr id="7" name="Objekt 6"/>
          <p:cNvGraphicFramePr>
            <a:graphicFrameLocks noChangeAspect="1"/>
          </p:cNvGraphicFramePr>
          <p:nvPr>
            <p:extLst>
              <p:ext uri="{D42A27DB-BD31-4B8C-83A1-F6EECF244321}">
                <p14:modId xmlns:p14="http://schemas.microsoft.com/office/powerpoint/2010/main" val="1007405984"/>
              </p:ext>
            </p:extLst>
          </p:nvPr>
        </p:nvGraphicFramePr>
        <p:xfrm>
          <a:off x="3898231" y="41354"/>
          <a:ext cx="5849937" cy="6497053"/>
        </p:xfrm>
        <a:graphic>
          <a:graphicData uri="http://schemas.openxmlformats.org/presentationml/2006/ole">
            <mc:AlternateContent xmlns:mc="http://schemas.openxmlformats.org/markup-compatibility/2006">
              <mc:Choice xmlns:v="urn:schemas-microsoft-com:vml" Requires="v">
                <p:oleObj spid="_x0000_s3123" name="Dokument" r:id="rId3" imgW="5849356" imgH="6113020" progId="Word.Document.12">
                  <p:embed/>
                </p:oleObj>
              </mc:Choice>
              <mc:Fallback>
                <p:oleObj name="Dokument" r:id="rId3" imgW="5849356" imgH="6113020" progId="Word.Document.12">
                  <p:embed/>
                  <p:pic>
                    <p:nvPicPr>
                      <p:cNvPr id="0" name=""/>
                      <p:cNvPicPr/>
                      <p:nvPr/>
                    </p:nvPicPr>
                    <p:blipFill>
                      <a:blip r:embed="rId4"/>
                      <a:stretch>
                        <a:fillRect/>
                      </a:stretch>
                    </p:blipFill>
                    <p:spPr>
                      <a:xfrm>
                        <a:off x="3898231" y="41354"/>
                        <a:ext cx="5849937" cy="6497053"/>
                      </a:xfrm>
                      <a:prstGeom prst="rect">
                        <a:avLst/>
                      </a:prstGeom>
                    </p:spPr>
                  </p:pic>
                </p:oleObj>
              </mc:Fallback>
            </mc:AlternateContent>
          </a:graphicData>
        </a:graphic>
      </p:graphicFrame>
    </p:spTree>
    <p:extLst>
      <p:ext uri="{BB962C8B-B14F-4D97-AF65-F5344CB8AC3E}">
        <p14:creationId xmlns:p14="http://schemas.microsoft.com/office/powerpoint/2010/main" val="23187530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960520" y="656089"/>
            <a:ext cx="10964779" cy="932080"/>
          </a:xfrm>
        </p:spPr>
        <p:txBody>
          <a:bodyPr>
            <a:normAutofit fontScale="90000"/>
          </a:bodyPr>
          <a:lstStyle/>
          <a:p>
            <a:pPr algn="ctr"/>
            <a:r>
              <a:rPr lang="sk-SK" b="1" dirty="0">
                <a:solidFill>
                  <a:srgbClr val="292B2C"/>
                </a:solidFill>
              </a:rPr>
              <a:t>Malospotrebiteľské balenia </a:t>
            </a:r>
            <a:r>
              <a:rPr lang="sk-SK" b="1" dirty="0" smtClean="0">
                <a:solidFill>
                  <a:srgbClr val="292B2C"/>
                </a:solidFill>
              </a:rPr>
              <a:t>osív, ktoré musia byť označené RP</a:t>
            </a:r>
            <a:endParaRPr lang="sk-SK" b="1" dirty="0"/>
          </a:p>
        </p:txBody>
      </p:sp>
      <p:sp>
        <p:nvSpPr>
          <p:cNvPr id="7" name="Zástupný objekt pre obsah 6"/>
          <p:cNvSpPr>
            <a:spLocks noGrp="1"/>
          </p:cNvSpPr>
          <p:nvPr>
            <p:ph idx="1"/>
          </p:nvPr>
        </p:nvSpPr>
        <p:spPr>
          <a:xfrm>
            <a:off x="122320" y="1977991"/>
            <a:ext cx="11802979" cy="4317696"/>
          </a:xfrm>
        </p:spPr>
        <p:txBody>
          <a:bodyPr>
            <a:normAutofit/>
          </a:bodyPr>
          <a:lstStyle/>
          <a:p>
            <a:pPr algn="just">
              <a:lnSpc>
                <a:spcPct val="100000"/>
              </a:lnSpc>
            </a:pPr>
            <a:r>
              <a:rPr lang="sk-SK" sz="2400" dirty="0" smtClean="0">
                <a:solidFill>
                  <a:srgbClr val="292B2C"/>
                </a:solidFill>
              </a:rPr>
              <a:t>Tieto možno </a:t>
            </a:r>
            <a:r>
              <a:rPr lang="sk-SK" sz="2400" dirty="0">
                <a:solidFill>
                  <a:srgbClr val="292B2C"/>
                </a:solidFill>
              </a:rPr>
              <a:t>uvádzať na trh bez dodatočného značenia údajov pre </a:t>
            </a:r>
            <a:r>
              <a:rPr lang="sk-SK" sz="2400" dirty="0" smtClean="0">
                <a:solidFill>
                  <a:srgbClr val="292B2C"/>
                </a:solidFill>
              </a:rPr>
              <a:t>RP do </a:t>
            </a:r>
            <a:r>
              <a:rPr lang="sk-SK" sz="2400" dirty="0">
                <a:solidFill>
                  <a:srgbClr val="292B2C"/>
                </a:solidFill>
              </a:rPr>
              <a:t>jarnej sezóny výsevu roku 2022, </a:t>
            </a:r>
            <a:r>
              <a:rPr lang="sk-SK" sz="2400" b="1" dirty="0">
                <a:solidFill>
                  <a:srgbClr val="FF0000"/>
                </a:solidFill>
              </a:rPr>
              <a:t>to znamená približne do 31.5.2022</a:t>
            </a:r>
            <a:r>
              <a:rPr lang="sk-SK" sz="2400" dirty="0">
                <a:solidFill>
                  <a:srgbClr val="292B2C"/>
                </a:solidFill>
              </a:rPr>
              <a:t>. Po tomto dátume treba na balenia uvádzať všetky údaje potrebné pre </a:t>
            </a:r>
            <a:r>
              <a:rPr lang="sk-SK" sz="2400" dirty="0" smtClean="0">
                <a:solidFill>
                  <a:srgbClr val="292B2C"/>
                </a:solidFill>
              </a:rPr>
              <a:t>RP. </a:t>
            </a:r>
            <a:r>
              <a:rPr lang="sk-SK" sz="2400" dirty="0">
                <a:solidFill>
                  <a:srgbClr val="292B2C"/>
                </a:solidFill>
              </a:rPr>
              <a:t>Je možná aj dotlač na už vyrobené obaly v časti, kde sú uvedené údaje o čísle dávky osiva, dátume balenia a dátume </a:t>
            </a:r>
            <a:r>
              <a:rPr lang="sk-SK" sz="2400" dirty="0" err="1">
                <a:solidFill>
                  <a:srgbClr val="292B2C"/>
                </a:solidFill>
              </a:rPr>
              <a:t>expirácie</a:t>
            </a:r>
            <a:r>
              <a:rPr lang="sk-SK" sz="2400" dirty="0">
                <a:solidFill>
                  <a:srgbClr val="292B2C"/>
                </a:solidFill>
              </a:rPr>
              <a:t>, pričom vlajku </a:t>
            </a:r>
            <a:r>
              <a:rPr lang="sk-SK" sz="2400" dirty="0" smtClean="0">
                <a:solidFill>
                  <a:srgbClr val="292B2C"/>
                </a:solidFill>
              </a:rPr>
              <a:t>EÚ </a:t>
            </a:r>
            <a:r>
              <a:rPr lang="sk-SK" sz="2400" dirty="0">
                <a:solidFill>
                  <a:srgbClr val="292B2C"/>
                </a:solidFill>
              </a:rPr>
              <a:t>a údaj pod písmenom „A“, teda latinský názov druhu možno vynechať</a:t>
            </a:r>
            <a:r>
              <a:rPr lang="sk-SK" sz="2400" dirty="0" smtClean="0">
                <a:solidFill>
                  <a:srgbClr val="292B2C"/>
                </a:solidFill>
              </a:rPr>
              <a:t>.</a:t>
            </a:r>
          </a:p>
          <a:p>
            <a:pPr marL="0" indent="0" algn="just">
              <a:lnSpc>
                <a:spcPct val="100000"/>
              </a:lnSpc>
              <a:buNone/>
            </a:pPr>
            <a:endParaRPr lang="sk-SK" sz="2400" dirty="0" smtClean="0">
              <a:solidFill>
                <a:srgbClr val="292B2C"/>
              </a:solidFill>
            </a:endParaRPr>
          </a:p>
          <a:p>
            <a:pPr algn="just">
              <a:lnSpc>
                <a:spcPct val="100000"/>
              </a:lnSpc>
            </a:pPr>
            <a:r>
              <a:rPr lang="sk-SK" sz="2400" dirty="0" smtClean="0">
                <a:solidFill>
                  <a:srgbClr val="292B2C"/>
                </a:solidFill>
              </a:rPr>
              <a:t> </a:t>
            </a:r>
            <a:r>
              <a:rPr lang="sk-SK" sz="2400" dirty="0">
                <a:solidFill>
                  <a:srgbClr val="292B2C"/>
                </a:solidFill>
              </a:rPr>
              <a:t>Pre označovanie </a:t>
            </a:r>
            <a:r>
              <a:rPr lang="sk-SK" sz="2400" b="1" dirty="0">
                <a:solidFill>
                  <a:srgbClr val="FF0000"/>
                </a:solidFill>
              </a:rPr>
              <a:t>nových obalov </a:t>
            </a:r>
            <a:r>
              <a:rPr lang="sk-SK" sz="2400" dirty="0">
                <a:solidFill>
                  <a:srgbClr val="292B2C"/>
                </a:solidFill>
              </a:rPr>
              <a:t>vhodných aj pre internetový predaj je potrebná úplná tlač všetkých údajov potrebných pre </a:t>
            </a:r>
            <a:r>
              <a:rPr lang="sk-SK" sz="2400" dirty="0" smtClean="0">
                <a:solidFill>
                  <a:srgbClr val="292B2C"/>
                </a:solidFill>
              </a:rPr>
              <a:t>RP. </a:t>
            </a:r>
          </a:p>
          <a:p>
            <a:pPr algn="just">
              <a:lnSpc>
                <a:spcPct val="100000"/>
              </a:lnSpc>
            </a:pPr>
            <a:endParaRPr lang="sk-SK" sz="2400" dirty="0" smtClean="0">
              <a:solidFill>
                <a:srgbClr val="292B2C"/>
              </a:solidFill>
            </a:endParaRPr>
          </a:p>
          <a:p>
            <a:pPr marL="0" indent="0" algn="just">
              <a:lnSpc>
                <a:spcPct val="100000"/>
              </a:lnSpc>
              <a:buNone/>
            </a:pPr>
            <a:r>
              <a:rPr lang="sk-SK" sz="2400" dirty="0" smtClean="0">
                <a:solidFill>
                  <a:srgbClr val="292B2C"/>
                </a:solidFill>
              </a:rPr>
              <a:t>Vzory sú uverejnené na tomto odkaze: </a:t>
            </a:r>
            <a:r>
              <a:rPr lang="sk-SK" sz="2400" b="1" dirty="0" smtClean="0">
                <a:hlinkClick r:id="rId2"/>
              </a:rPr>
              <a:t>https</a:t>
            </a:r>
            <a:r>
              <a:rPr lang="sk-SK" sz="2400" b="1" dirty="0">
                <a:hlinkClick r:id="rId2"/>
              </a:rPr>
              <a:t>://</a:t>
            </a:r>
            <a:r>
              <a:rPr lang="sk-SK" sz="2400" b="1" dirty="0" smtClean="0">
                <a:hlinkClick r:id="rId2"/>
              </a:rPr>
              <a:t>www.uksup.sk/rastlinne-pasy</a:t>
            </a:r>
            <a:r>
              <a:rPr lang="sk-SK" sz="2400" b="1" dirty="0" smtClean="0"/>
              <a:t> </a:t>
            </a:r>
            <a:endParaRPr lang="sk-SK" sz="2400" dirty="0"/>
          </a:p>
        </p:txBody>
      </p:sp>
      <p:sp>
        <p:nvSpPr>
          <p:cNvPr id="2" name="Zástupný objekt pre dátum 1"/>
          <p:cNvSpPr>
            <a:spLocks noGrp="1"/>
          </p:cNvSpPr>
          <p:nvPr>
            <p:ph type="dt" sz="half" idx="10"/>
          </p:nvPr>
        </p:nvSpPr>
        <p:spPr/>
        <p:txBody>
          <a:bodyPr/>
          <a:lstStyle/>
          <a:p>
            <a:fld id="{A4C4BB45-1439-42E7-BF6F-6CB669AA02C7}" type="datetime1">
              <a:rPr lang="sk-SK" smtClean="0"/>
              <a:t>3. 12. 2025</a:t>
            </a:fld>
            <a:endParaRPr lang="sk-SK"/>
          </a:p>
        </p:txBody>
      </p:sp>
      <p:sp>
        <p:nvSpPr>
          <p:cNvPr id="3" name="Zástupný objekt pre pätu 2"/>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4" name="Zástupný objekt pre číslo snímky 3"/>
          <p:cNvSpPr>
            <a:spLocks noGrp="1"/>
          </p:cNvSpPr>
          <p:nvPr>
            <p:ph type="sldNum" sz="quarter" idx="12"/>
          </p:nvPr>
        </p:nvSpPr>
        <p:spPr/>
        <p:txBody>
          <a:bodyPr/>
          <a:lstStyle/>
          <a:p>
            <a:fld id="{3A0EFBD9-7D15-4639-B143-8F39674E03CF}" type="slidenum">
              <a:rPr lang="sk-SK" smtClean="0"/>
              <a:t>44</a:t>
            </a:fld>
            <a:endParaRPr lang="sk-SK"/>
          </a:p>
        </p:txBody>
      </p:sp>
    </p:spTree>
    <p:extLst>
      <p:ext uri="{BB962C8B-B14F-4D97-AF65-F5344CB8AC3E}">
        <p14:creationId xmlns:p14="http://schemas.microsoft.com/office/powerpoint/2010/main" val="1330964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670561"/>
            <a:ext cx="10909434" cy="670560"/>
          </a:xfrm>
        </p:spPr>
        <p:txBody>
          <a:bodyPr>
            <a:normAutofit fontScale="90000"/>
          </a:bodyPr>
          <a:lstStyle/>
          <a:p>
            <a:pPr algn="ctr"/>
            <a:r>
              <a:rPr lang="sk-SK" sz="3600" b="1" dirty="0"/>
              <a:t>Formát a veľkosť RP</a:t>
            </a:r>
            <a:r>
              <a:rPr lang="sk-SK" b="1" dirty="0"/>
              <a:t/>
            </a:r>
            <a:br>
              <a:rPr lang="sk-SK" b="1" dirty="0"/>
            </a:br>
            <a:endParaRPr lang="sk-SK" dirty="0"/>
          </a:p>
        </p:txBody>
      </p:sp>
      <p:sp>
        <p:nvSpPr>
          <p:cNvPr id="3" name="Zástupný objekt pre obsah 2"/>
          <p:cNvSpPr>
            <a:spLocks noGrp="1"/>
          </p:cNvSpPr>
          <p:nvPr>
            <p:ph idx="1"/>
          </p:nvPr>
        </p:nvSpPr>
        <p:spPr>
          <a:xfrm>
            <a:off x="685800" y="1035686"/>
            <a:ext cx="10820400" cy="5183000"/>
          </a:xfrm>
        </p:spPr>
        <p:txBody>
          <a:bodyPr>
            <a:normAutofit fontScale="92500" lnSpcReduction="10000"/>
          </a:bodyPr>
          <a:lstStyle/>
          <a:p>
            <a:pPr algn="just" fontAlgn="base">
              <a:lnSpc>
                <a:spcPct val="150000"/>
              </a:lnSpc>
              <a:buFont typeface="Wingdings" panose="05000000000000000000" pitchFamily="2" charset="2"/>
              <a:buChar char="Ø"/>
            </a:pPr>
            <a:r>
              <a:rPr lang="sk-SK" dirty="0"/>
              <a:t>Aby bol RP zreteľne viditeľný a jasne čitateľný, mal by byť vydávaný v štandardnom formáte. To zabezpečí, že RP bude možné ľahko odlíšiť od ostatných informácií a štítkov. Na zlepšenie viditeľnosti RP by mali byť informácie zvýraznené obdĺžnikovými alebo štvorcovými políčkami.</a:t>
            </a:r>
          </a:p>
          <a:p>
            <a:pPr marL="0" indent="0">
              <a:buNone/>
            </a:pPr>
            <a:r>
              <a:rPr lang="sk-SK" dirty="0"/>
              <a:t>RP môže byť:</a:t>
            </a:r>
          </a:p>
          <a:p>
            <a:r>
              <a:rPr lang="sk-SK" dirty="0"/>
              <a:t>štítok</a:t>
            </a:r>
          </a:p>
          <a:p>
            <a:r>
              <a:rPr lang="sk-SK" dirty="0"/>
              <a:t>nálepka</a:t>
            </a:r>
          </a:p>
          <a:p>
            <a:r>
              <a:rPr lang="sk-SK" dirty="0"/>
              <a:t>na štítku so starostlivosťou o rastlinu</a:t>
            </a:r>
          </a:p>
          <a:p>
            <a:r>
              <a:rPr lang="sk-SK" dirty="0"/>
              <a:t>v papierovej podobe, ale pripojený k príslušnej jednotke</a:t>
            </a:r>
          </a:p>
          <a:p>
            <a:r>
              <a:rPr lang="sk-SK" dirty="0"/>
              <a:t>vytlačený na kvetináči</a:t>
            </a:r>
          </a:p>
          <a:p>
            <a:r>
              <a:rPr lang="sk-SK" dirty="0"/>
              <a:t>na ozdobnom balení a pod. </a:t>
            </a:r>
          </a:p>
          <a:p>
            <a:pPr algn="just" fontAlgn="base">
              <a:lnSpc>
                <a:spcPct val="150000"/>
              </a:lnSpc>
              <a:buFont typeface="Wingdings" panose="05000000000000000000" pitchFamily="2" charset="2"/>
              <a:buChar char="Ø"/>
            </a:pPr>
            <a:r>
              <a:rPr lang="sk-SK" dirty="0"/>
              <a:t>Kvôli rozdielom vo veľkosti a vlastnostiach a rôznym požiadavkám obchodných jednotiek na označovanie sa môžu formáty a tým aj usporiadanie informácií v RP líšiť. </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45</a:t>
            </a:fld>
            <a:endParaRPr lang="sk-SK"/>
          </a:p>
        </p:txBody>
      </p:sp>
    </p:spTree>
    <p:extLst>
      <p:ext uri="{BB962C8B-B14F-4D97-AF65-F5344CB8AC3E}">
        <p14:creationId xmlns:p14="http://schemas.microsoft.com/office/powerpoint/2010/main" val="2860086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0311" y="307849"/>
            <a:ext cx="10820400" cy="694944"/>
          </a:xfrm>
        </p:spPr>
        <p:txBody>
          <a:bodyPr>
            <a:normAutofit/>
          </a:bodyPr>
          <a:lstStyle/>
          <a:p>
            <a:pPr algn="ctr"/>
            <a:r>
              <a:rPr lang="sk-SK" sz="2800" b="1" dirty="0"/>
              <a:t>Príklady použitia RP v praxi</a:t>
            </a:r>
          </a:p>
        </p:txBody>
      </p:sp>
      <p:pic>
        <p:nvPicPr>
          <p:cNvPr id="8" name="Zástupný objekt pre obsah 7">
            <a:extLst>
              <a:ext uri="{FF2B5EF4-FFF2-40B4-BE49-F238E27FC236}">
                <a16:creationId xmlns:a16="http://schemas.microsoft.com/office/drawing/2014/main" id="{5AF8E2D6-039C-4DE1-98CA-1B3D7B6D0B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17872" y="2301283"/>
            <a:ext cx="4982682" cy="2802759"/>
          </a:xfrm>
        </p:spPr>
      </p:pic>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dirty="0"/>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46</a:t>
            </a:fld>
            <a:endParaRPr lang="sk-SK"/>
          </a:p>
        </p:txBody>
      </p:sp>
      <p:pic>
        <p:nvPicPr>
          <p:cNvPr id="10" name="Obrázok 9">
            <a:extLst>
              <a:ext uri="{FF2B5EF4-FFF2-40B4-BE49-F238E27FC236}">
                <a16:creationId xmlns:a16="http://schemas.microsoft.com/office/drawing/2014/main" id="{E75E35D9-A7CF-4F80-A1F4-43F3E7AFA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80658" y="2301284"/>
            <a:ext cx="4982682" cy="2802759"/>
          </a:xfrm>
          <a:prstGeom prst="rect">
            <a:avLst/>
          </a:prstGeom>
        </p:spPr>
      </p:pic>
      <p:pic>
        <p:nvPicPr>
          <p:cNvPr id="14" name="Obrázok 13">
            <a:extLst>
              <a:ext uri="{FF2B5EF4-FFF2-40B4-BE49-F238E27FC236}">
                <a16:creationId xmlns:a16="http://schemas.microsoft.com/office/drawing/2014/main" id="{8BA63FCA-3077-4CEB-8A3D-0D6A11308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00" t="-327" r="40882" b="1"/>
          <a:stretch/>
        </p:blipFill>
        <p:spPr>
          <a:xfrm rot="5400000">
            <a:off x="9862627" y="2149540"/>
            <a:ext cx="1755646" cy="2558921"/>
          </a:xfrm>
          <a:prstGeom prst="rect">
            <a:avLst/>
          </a:prstGeom>
        </p:spPr>
      </p:pic>
      <p:pic>
        <p:nvPicPr>
          <p:cNvPr id="16" name="Obrázok 15">
            <a:extLst>
              <a:ext uri="{FF2B5EF4-FFF2-40B4-BE49-F238E27FC236}">
                <a16:creationId xmlns:a16="http://schemas.microsoft.com/office/drawing/2014/main" id="{93E03834-E3D6-40FF-A337-54FDD5BA08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298995" y="2062838"/>
            <a:ext cx="4982683" cy="3279650"/>
          </a:xfrm>
          <a:prstGeom prst="rect">
            <a:avLst/>
          </a:prstGeom>
        </p:spPr>
      </p:pic>
      <p:sp>
        <p:nvSpPr>
          <p:cNvPr id="11" name="Ovál 10"/>
          <p:cNvSpPr/>
          <p:nvPr/>
        </p:nvSpPr>
        <p:spPr>
          <a:xfrm>
            <a:off x="1120314" y="4533900"/>
            <a:ext cx="1546685" cy="10858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vál 11"/>
          <p:cNvSpPr/>
          <p:nvPr/>
        </p:nvSpPr>
        <p:spPr>
          <a:xfrm>
            <a:off x="3524250" y="4033837"/>
            <a:ext cx="2085976" cy="10001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vál 12"/>
          <p:cNvSpPr/>
          <p:nvPr/>
        </p:nvSpPr>
        <p:spPr>
          <a:xfrm>
            <a:off x="6705601" y="4484077"/>
            <a:ext cx="908537" cy="4220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ál 14"/>
          <p:cNvSpPr/>
          <p:nvPr/>
        </p:nvSpPr>
        <p:spPr>
          <a:xfrm>
            <a:off x="9498677" y="2657474"/>
            <a:ext cx="2264698" cy="5715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595190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a:t>www.uksup.sk,  Ing. Ivana Kurhajcová, Sekcia odborných činností,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47</a:t>
            </a:fld>
            <a:endParaRPr lang="sk-SK"/>
          </a:p>
        </p:txBody>
      </p:sp>
      <p:pic>
        <p:nvPicPr>
          <p:cNvPr id="8" name="Afbeelding 1">
            <a:extLst>
              <a:ext uri="{FF2B5EF4-FFF2-40B4-BE49-F238E27FC236}">
                <a16:creationId xmlns:a16="http://schemas.microsoft.com/office/drawing/2014/main" id="{57082BC4-807E-4112-BDCE-4A83E70FDEB3}"/>
              </a:ext>
            </a:extLst>
          </p:cNvPr>
          <p:cNvPicPr>
            <a:picLocks noChangeAspect="1"/>
          </p:cNvPicPr>
          <p:nvPr/>
        </p:nvPicPr>
        <p:blipFill>
          <a:blip r:embed="rId2"/>
          <a:stretch>
            <a:fillRect/>
          </a:stretch>
        </p:blipFill>
        <p:spPr>
          <a:xfrm>
            <a:off x="228600" y="1255491"/>
            <a:ext cx="11829288" cy="5477671"/>
          </a:xfrm>
          <a:prstGeom prst="rect">
            <a:avLst/>
          </a:prstGeom>
          <a:ln>
            <a:solidFill>
              <a:srgbClr val="C00000"/>
            </a:solidFill>
          </a:ln>
        </p:spPr>
      </p:pic>
      <p:sp>
        <p:nvSpPr>
          <p:cNvPr id="9" name="BlokTextu 8"/>
          <p:cNvSpPr txBox="1"/>
          <p:nvPr/>
        </p:nvSpPr>
        <p:spPr>
          <a:xfrm>
            <a:off x="4164330" y="394547"/>
            <a:ext cx="6867525" cy="523220"/>
          </a:xfrm>
          <a:prstGeom prst="rect">
            <a:avLst/>
          </a:prstGeom>
          <a:noFill/>
        </p:spPr>
        <p:txBody>
          <a:bodyPr wrap="square" rtlCol="0">
            <a:spAutoFit/>
          </a:bodyPr>
          <a:lstStyle/>
          <a:p>
            <a:r>
              <a:rPr lang="sk-SK" sz="2800" b="1" dirty="0">
                <a:solidFill>
                  <a:schemeClr val="bg1"/>
                </a:solidFill>
                <a:latin typeface="Times New Roman" panose="02020603050405020304" pitchFamily="18" charset="0"/>
                <a:cs typeface="Times New Roman" panose="02020603050405020304" pitchFamily="18" charset="0"/>
              </a:rPr>
              <a:t>Príklady použitia RP v praxi</a:t>
            </a:r>
          </a:p>
        </p:txBody>
      </p:sp>
      <p:sp>
        <p:nvSpPr>
          <p:cNvPr id="12" name="Ovál 11"/>
          <p:cNvSpPr/>
          <p:nvPr/>
        </p:nvSpPr>
        <p:spPr>
          <a:xfrm>
            <a:off x="1905000" y="1879600"/>
            <a:ext cx="1035050" cy="8445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vál 12"/>
          <p:cNvSpPr/>
          <p:nvPr/>
        </p:nvSpPr>
        <p:spPr>
          <a:xfrm>
            <a:off x="9598025" y="5969000"/>
            <a:ext cx="727075" cy="39954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vál 13"/>
          <p:cNvSpPr/>
          <p:nvPr/>
        </p:nvSpPr>
        <p:spPr>
          <a:xfrm>
            <a:off x="6143625" y="3143250"/>
            <a:ext cx="866775" cy="5429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ál 14"/>
          <p:cNvSpPr/>
          <p:nvPr/>
        </p:nvSpPr>
        <p:spPr>
          <a:xfrm>
            <a:off x="777875" y="3860800"/>
            <a:ext cx="1295400" cy="4635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Ovál 15"/>
          <p:cNvSpPr/>
          <p:nvPr/>
        </p:nvSpPr>
        <p:spPr>
          <a:xfrm>
            <a:off x="3784600" y="6083301"/>
            <a:ext cx="7747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936949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5149" y="26126"/>
            <a:ext cx="10611051" cy="1166949"/>
          </a:xfrm>
        </p:spPr>
        <p:txBody>
          <a:bodyPr>
            <a:normAutofit/>
          </a:bodyPr>
          <a:lstStyle/>
          <a:p>
            <a:pPr algn="ctr"/>
            <a:r>
              <a:rPr lang="sk-SK" sz="2800" b="1" dirty="0"/>
              <a:t>Pripojenie rastlinných pasov</a:t>
            </a:r>
          </a:p>
        </p:txBody>
      </p:sp>
      <p:sp>
        <p:nvSpPr>
          <p:cNvPr id="3" name="Zástupný objekt pre obsah 2"/>
          <p:cNvSpPr>
            <a:spLocks noGrp="1"/>
          </p:cNvSpPr>
          <p:nvPr>
            <p:ph idx="1"/>
          </p:nvPr>
        </p:nvSpPr>
        <p:spPr>
          <a:xfrm>
            <a:off x="685800" y="1140823"/>
            <a:ext cx="10820400" cy="5077863"/>
          </a:xfrm>
        </p:spPr>
        <p:txBody>
          <a:bodyPr>
            <a:normAutofit fontScale="92500" lnSpcReduction="20000"/>
          </a:bodyPr>
          <a:lstStyle/>
          <a:p>
            <a:pPr marL="0" indent="0" algn="just">
              <a:lnSpc>
                <a:spcPct val="150000"/>
              </a:lnSpc>
              <a:buNone/>
            </a:pPr>
            <a:r>
              <a:rPr lang="sk-SK" sz="2400" dirty="0"/>
              <a:t>RP pripájajú </a:t>
            </a:r>
            <a:r>
              <a:rPr lang="sk-SK" sz="2400" b="1" dirty="0">
                <a:solidFill>
                  <a:srgbClr val="FF0000"/>
                </a:solidFill>
              </a:rPr>
              <a:t>oprávnení prevádzkovatelia</a:t>
            </a:r>
            <a:r>
              <a:rPr lang="sk-SK" sz="2400" dirty="0"/>
              <a:t> k </a:t>
            </a:r>
            <a:r>
              <a:rPr lang="sk-SK" sz="2400" dirty="0">
                <a:solidFill>
                  <a:srgbClr val="FF0000"/>
                </a:solidFill>
              </a:rPr>
              <a:t>obchodnej jednotke</a:t>
            </a:r>
            <a:r>
              <a:rPr lang="sk-SK" sz="2400" dirty="0"/>
              <a:t> rastlín, rastlinných produktov a iných predmetov predtým, než sú premiestňované v rámci územia Únie alebo uvádzané do chránenej zóny alebo v rámci nej premiestňované.  Ak sú tieto rastliny, rastlinné produkty alebo iné predmety premiestňované v balení, vo zväzku alebo v nádobe, RP sa pripája na takéto balenie, zväzok alebo nádobu. </a:t>
            </a:r>
          </a:p>
          <a:p>
            <a:pPr marL="0" indent="0" algn="just">
              <a:lnSpc>
                <a:spcPct val="150000"/>
              </a:lnSpc>
              <a:buNone/>
            </a:pPr>
            <a:r>
              <a:rPr lang="sk-SK" dirty="0"/>
              <a:t>„</a:t>
            </a:r>
            <a:r>
              <a:rPr lang="sk-SK" b="1" dirty="0">
                <a:solidFill>
                  <a:srgbClr val="FF0000"/>
                </a:solidFill>
              </a:rPr>
              <a:t>DÁVKA</a:t>
            </a:r>
            <a:r>
              <a:rPr lang="sk-SK" dirty="0"/>
              <a:t>“ je počet jednotiek jednej komodity, ktorá je identifikovateľná podľa homogénnosti svojho zloženia, pôvodu a iných príslušných prvkov a tvorí súčasť zásielky.</a:t>
            </a:r>
            <a:endParaRPr lang="sk-SK" sz="2400" dirty="0"/>
          </a:p>
          <a:p>
            <a:pPr marL="0" indent="0" algn="just">
              <a:lnSpc>
                <a:spcPct val="150000"/>
              </a:lnSpc>
              <a:buNone/>
            </a:pPr>
            <a:r>
              <a:rPr lang="sk-SK" dirty="0"/>
              <a:t>„</a:t>
            </a:r>
            <a:r>
              <a:rPr lang="sk-SK" b="1" dirty="0">
                <a:solidFill>
                  <a:srgbClr val="FF0000"/>
                </a:solidFill>
              </a:rPr>
              <a:t>OBCHODNÁ JEDNOTKA</a:t>
            </a:r>
            <a:r>
              <a:rPr lang="sk-SK" dirty="0"/>
              <a:t>“ je najmenšia obchodná alebo iná použiteľná jednotka uplatniteľná v príslušnej obchodnej etape, ktorá môže predstavovať podskupinu dávky alebo celú dávku. </a:t>
            </a:r>
            <a:r>
              <a:rPr lang="sk-SK" b="1" dirty="0">
                <a:solidFill>
                  <a:srgbClr val="0000FF"/>
                </a:solidFill>
              </a:rPr>
              <a:t>Obchodnou jednotkou môže byť jednotlivá rastlina, </a:t>
            </a:r>
            <a:r>
              <a:rPr lang="sk-SK" b="1" dirty="0" err="1">
                <a:solidFill>
                  <a:srgbClr val="0000FF"/>
                </a:solidFill>
              </a:rPr>
              <a:t>sadbovač</a:t>
            </a:r>
            <a:r>
              <a:rPr lang="sk-SK" b="1" dirty="0">
                <a:solidFill>
                  <a:srgbClr val="0000FF"/>
                </a:solidFill>
              </a:rPr>
              <a:t>, vrece, vozík, paleta, kontajner a pod. </a:t>
            </a:r>
            <a:endParaRPr lang="sk-SK" sz="2400" b="1" dirty="0">
              <a:solidFill>
                <a:srgbClr val="0000FF"/>
              </a:solidFill>
            </a:endParaRPr>
          </a:p>
          <a:p>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48</a:t>
            </a:fld>
            <a:endParaRPr lang="sk-SK"/>
          </a:p>
        </p:txBody>
      </p:sp>
    </p:spTree>
    <p:extLst>
      <p:ext uri="{BB962C8B-B14F-4D97-AF65-F5344CB8AC3E}">
        <p14:creationId xmlns:p14="http://schemas.microsoft.com/office/powerpoint/2010/main" val="4670240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9528" y="639314"/>
            <a:ext cx="10466672" cy="649555"/>
          </a:xfrm>
        </p:spPr>
        <p:txBody>
          <a:bodyPr>
            <a:normAutofit fontScale="90000"/>
          </a:bodyPr>
          <a:lstStyle/>
          <a:p>
            <a:pPr algn="ctr"/>
            <a:r>
              <a:rPr lang="sk-SK" sz="3100" b="1" dirty="0"/>
              <a:t>Pripojenie rastlinných pasov</a:t>
            </a:r>
            <a:r>
              <a:rPr lang="sk-SK" dirty="0"/>
              <a:t/>
            </a:r>
            <a:br>
              <a:rPr lang="sk-SK" dirty="0"/>
            </a:br>
            <a:endParaRPr lang="sk-SK" dirty="0"/>
          </a:p>
        </p:txBody>
      </p:sp>
      <p:sp>
        <p:nvSpPr>
          <p:cNvPr id="3" name="Zástupný objekt pre obsah 2"/>
          <p:cNvSpPr>
            <a:spLocks noGrp="1"/>
          </p:cNvSpPr>
          <p:nvPr>
            <p:ph idx="1"/>
          </p:nvPr>
        </p:nvSpPr>
        <p:spPr>
          <a:xfrm>
            <a:off x="685800" y="1288870"/>
            <a:ext cx="10820400" cy="4929816"/>
          </a:xfrm>
        </p:spPr>
        <p:txBody>
          <a:bodyPr>
            <a:normAutofit/>
          </a:bodyPr>
          <a:lstStyle/>
          <a:p>
            <a:pPr algn="just">
              <a:lnSpc>
                <a:spcPct val="150000"/>
              </a:lnSpc>
              <a:buFont typeface="Wingdings" panose="05000000000000000000" pitchFamily="2" charset="2"/>
              <a:buChar char="Ø"/>
            </a:pPr>
            <a:r>
              <a:rPr lang="sk-SK" dirty="0"/>
              <a:t>Na jednom RP je možné uviesť viac druhov rastlín, pokiaľ je zabezpečená </a:t>
            </a:r>
            <a:r>
              <a:rPr lang="sk-SK" dirty="0" err="1"/>
              <a:t>vysledovateľnosť</a:t>
            </a:r>
            <a:r>
              <a:rPr lang="sk-SK" dirty="0"/>
              <a:t> pre všetky regulované rastliny alebo rastlinné produkty uvedené v RP.</a:t>
            </a:r>
          </a:p>
          <a:p>
            <a:endParaRPr lang="sk-SK" dirty="0"/>
          </a:p>
          <a:p>
            <a:endParaRPr lang="sk-SK" dirty="0"/>
          </a:p>
          <a:p>
            <a:endParaRPr lang="sk-SK" dirty="0"/>
          </a:p>
          <a:p>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49</a:t>
            </a:fld>
            <a:endParaRPr lang="sk-SK" dirty="0"/>
          </a:p>
        </p:txBody>
      </p:sp>
      <p:pic>
        <p:nvPicPr>
          <p:cNvPr id="7" name="Obrázo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58" y="2534194"/>
            <a:ext cx="5898606" cy="3317966"/>
          </a:xfrm>
          <a:prstGeom prst="rect">
            <a:avLst/>
          </a:prstGeom>
        </p:spPr>
      </p:pic>
    </p:spTree>
    <p:extLst>
      <p:ext uri="{BB962C8B-B14F-4D97-AF65-F5344CB8AC3E}">
        <p14:creationId xmlns:p14="http://schemas.microsoft.com/office/powerpoint/2010/main" val="3107643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531223" y="557349"/>
            <a:ext cx="10974977" cy="870857"/>
          </a:xfrm>
        </p:spPr>
        <p:txBody>
          <a:bodyPr/>
          <a:lstStyle/>
          <a:p>
            <a:pPr algn="ctr"/>
            <a:r>
              <a:rPr lang="sk-SK" b="1" dirty="0"/>
              <a:t>LEGISLATÍVA</a:t>
            </a:r>
          </a:p>
        </p:txBody>
      </p:sp>
      <p:sp>
        <p:nvSpPr>
          <p:cNvPr id="8" name="Zástupný objekt pre obsah 7"/>
          <p:cNvSpPr>
            <a:spLocks noGrp="1"/>
          </p:cNvSpPr>
          <p:nvPr>
            <p:ph idx="1"/>
          </p:nvPr>
        </p:nvSpPr>
        <p:spPr>
          <a:xfrm>
            <a:off x="685800" y="1358537"/>
            <a:ext cx="10820400" cy="4860149"/>
          </a:xfrm>
        </p:spPr>
        <p:txBody>
          <a:bodyPr>
            <a:normAutofit fontScale="70000" lnSpcReduction="20000"/>
          </a:bodyPr>
          <a:lstStyle/>
          <a:p>
            <a:pPr algn="just">
              <a:lnSpc>
                <a:spcPct val="120000"/>
              </a:lnSpc>
              <a:buFont typeface="Wingdings" panose="05000000000000000000" pitchFamily="2" charset="2"/>
              <a:buChar char="Ø"/>
            </a:pPr>
            <a:r>
              <a:rPr lang="pl-PL" sz="2600" b="1" dirty="0">
                <a:hlinkClick r:id="rId2"/>
              </a:rPr>
              <a:t>Nariadenie európskeho parlamentu a rady (EÚ) </a:t>
            </a:r>
            <a:r>
              <a:rPr lang="pl-PL" sz="2600" b="1" dirty="0">
                <a:solidFill>
                  <a:srgbClr val="FF0000"/>
                </a:solidFill>
                <a:hlinkClick r:id="rId2"/>
              </a:rPr>
              <a:t>2017/625</a:t>
            </a:r>
            <a:r>
              <a:rPr lang="pl-PL" sz="2600" b="1" dirty="0">
                <a:hlinkClick r:id="rId2"/>
              </a:rPr>
              <a:t> </a:t>
            </a:r>
            <a:r>
              <a:rPr lang="sk-SK" sz="2600" b="1" dirty="0">
                <a:hlinkClick r:id="rId2"/>
              </a:rPr>
              <a:t>o úradných kontrolách </a:t>
            </a:r>
            <a:r>
              <a:rPr lang="sk-SK" sz="2600" b="1" dirty="0"/>
              <a:t>a iných úradných činnostiach vykonávaných na zabezpečenie uplatňovania potravinového a krmivového práva a pravidiel pre zdravie zvierat a dobré životné podmienky zvierat, pre zdravie rastlín a pre prípravky na ochranu rastlín</a:t>
            </a:r>
          </a:p>
          <a:p>
            <a:pPr algn="just">
              <a:lnSpc>
                <a:spcPct val="120000"/>
              </a:lnSpc>
              <a:buFont typeface="Wingdings" panose="05000000000000000000" pitchFamily="2" charset="2"/>
              <a:buChar char="Ø"/>
            </a:pPr>
            <a:r>
              <a:rPr lang="pl-PL" sz="2600" b="1" dirty="0">
                <a:hlinkClick r:id="rId3"/>
              </a:rPr>
              <a:t>Nariadenie európskeho parlamentu a rady (EÚ) </a:t>
            </a:r>
            <a:r>
              <a:rPr lang="pl-PL" sz="2600" b="1" dirty="0">
                <a:solidFill>
                  <a:srgbClr val="FF0000"/>
                </a:solidFill>
                <a:hlinkClick r:id="rId3"/>
              </a:rPr>
              <a:t>2016/2031</a:t>
            </a:r>
            <a:r>
              <a:rPr lang="pl-PL" sz="2600" b="1" dirty="0">
                <a:hlinkClick r:id="rId3"/>
              </a:rPr>
              <a:t> </a:t>
            </a:r>
            <a:r>
              <a:rPr lang="pl-PL" sz="2600" b="1" dirty="0"/>
              <a:t>o ochranných opatreniach proti škodcom rastlín</a:t>
            </a:r>
          </a:p>
          <a:p>
            <a:pPr algn="just">
              <a:lnSpc>
                <a:spcPct val="120000"/>
              </a:lnSpc>
              <a:buFont typeface="Wingdings" panose="05000000000000000000" pitchFamily="2" charset="2"/>
              <a:buChar char="Ø"/>
            </a:pPr>
            <a:r>
              <a:rPr lang="sk-SK" sz="2600" b="1" dirty="0">
                <a:hlinkClick r:id="rId4"/>
              </a:rPr>
              <a:t>Vykonávacie nariadenie komisie (EÚ) </a:t>
            </a:r>
            <a:r>
              <a:rPr lang="sk-SK" sz="2600" b="1" dirty="0">
                <a:solidFill>
                  <a:srgbClr val="FF0000"/>
                </a:solidFill>
                <a:hlinkClick r:id="rId4"/>
              </a:rPr>
              <a:t>2019/2072</a:t>
            </a:r>
            <a:r>
              <a:rPr lang="sk-SK" sz="2600" b="1" dirty="0"/>
              <a:t>, ktorým sa stanovujú jednotné podmienky vykonávania nariadenia Európskeho parlamentu a Rady (EÚ) 2016/2031, pokiaľ ide o ochranné opatrenia proti škodcom rastlín </a:t>
            </a:r>
            <a:r>
              <a:rPr lang="sk-SK" sz="2600" b="1" dirty="0">
                <a:solidFill>
                  <a:srgbClr val="0000FF"/>
                </a:solidFill>
              </a:rPr>
              <a:t>(obsahuje zoznamy škodlivých organizmov</a:t>
            </a:r>
            <a:r>
              <a:rPr lang="sk-SK" sz="2600" b="1" dirty="0" smtClean="0">
                <a:solidFill>
                  <a:srgbClr val="0000FF"/>
                </a:solidFill>
              </a:rPr>
              <a:t>) </a:t>
            </a:r>
            <a:endParaRPr lang="sk-SK" sz="2600" b="1" dirty="0">
              <a:solidFill>
                <a:srgbClr val="0000FF"/>
              </a:solidFill>
            </a:endParaRPr>
          </a:p>
          <a:p>
            <a:pPr algn="just">
              <a:lnSpc>
                <a:spcPct val="120000"/>
              </a:lnSpc>
              <a:buFont typeface="Wingdings" panose="05000000000000000000" pitchFamily="2" charset="2"/>
              <a:buChar char="Ø"/>
            </a:pPr>
            <a:r>
              <a:rPr lang="sk-SK" sz="2600" b="1" dirty="0">
                <a:hlinkClick r:id="rId5"/>
              </a:rPr>
              <a:t>Vykonávacie nariadenie komisie (EÚ) 2017/2313</a:t>
            </a:r>
            <a:r>
              <a:rPr lang="sk-SK" sz="2600" b="1" dirty="0"/>
              <a:t>, ktorým sa stanovujú špecifikácie formátu rastlinného pasu na premiestňovanie na území Únie a rastlinného pasu na uvedenie do chránenej zóny a na premiestňovanie v nej</a:t>
            </a:r>
          </a:p>
          <a:p>
            <a:pPr algn="just">
              <a:lnSpc>
                <a:spcPct val="120000"/>
              </a:lnSpc>
              <a:buFont typeface="Wingdings" panose="05000000000000000000" pitchFamily="2" charset="2"/>
              <a:buChar char="Ø"/>
            </a:pPr>
            <a:r>
              <a:rPr lang="sk-SK" sz="2600" b="1" dirty="0">
                <a:hlinkClick r:id="rId6"/>
              </a:rPr>
              <a:t>Delegované nariadenie komisie (EÚ) 2019/827 </a:t>
            </a:r>
            <a:r>
              <a:rPr lang="sk-SK" sz="2600" b="1" dirty="0"/>
              <a:t>o kritériách, ktoré musia spĺňať profesionálni prevádzkovatelia, aby dodržali podmienky stanovené v článku 89 ods. 1 písm. a) nariadenia Európskeho parlamentu a Rady (EÚ) 2016/2031, a o postupoch na zabezpečenie splnenia týchto kritérií</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5</a:t>
            </a:fld>
            <a:endParaRPr lang="sk-SK" dirty="0"/>
          </a:p>
        </p:txBody>
      </p:sp>
    </p:spTree>
    <p:extLst>
      <p:ext uri="{BB962C8B-B14F-4D97-AF65-F5344CB8AC3E}">
        <p14:creationId xmlns:p14="http://schemas.microsoft.com/office/powerpoint/2010/main" val="1027650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2183" y="574767"/>
            <a:ext cx="10914017" cy="914400"/>
          </a:xfrm>
        </p:spPr>
        <p:txBody>
          <a:bodyPr>
            <a:normAutofit/>
          </a:bodyPr>
          <a:lstStyle/>
          <a:p>
            <a:pPr algn="ctr"/>
            <a:r>
              <a:rPr lang="sk-SK" sz="2800" b="1" dirty="0"/>
              <a:t>Pripojenie RP </a:t>
            </a:r>
            <a:br>
              <a:rPr lang="sk-SK" sz="2800" b="1" dirty="0"/>
            </a:br>
            <a:r>
              <a:rPr lang="sk-SK" sz="2800" b="1" dirty="0"/>
              <a:t> k obchodným dokladom (dodací list, faktúra)</a:t>
            </a:r>
          </a:p>
        </p:txBody>
      </p:sp>
      <p:sp>
        <p:nvSpPr>
          <p:cNvPr id="3" name="Zástupný objekt pre obsah 2"/>
          <p:cNvSpPr>
            <a:spLocks noGrp="1"/>
          </p:cNvSpPr>
          <p:nvPr>
            <p:ph idx="1"/>
          </p:nvPr>
        </p:nvSpPr>
        <p:spPr>
          <a:xfrm>
            <a:off x="685800" y="1611086"/>
            <a:ext cx="10820400" cy="4607599"/>
          </a:xfrm>
        </p:spPr>
        <p:txBody>
          <a:bodyPr>
            <a:normAutofit fontScale="85000" lnSpcReduction="20000"/>
          </a:bodyPr>
          <a:lstStyle/>
          <a:p>
            <a:pPr marL="0" indent="0">
              <a:buNone/>
            </a:pPr>
            <a:endParaRPr lang="sk-SK" b="1" dirty="0">
              <a:solidFill>
                <a:srgbClr val="FF0000"/>
              </a:solidFill>
            </a:endParaRPr>
          </a:p>
          <a:p>
            <a:pPr marL="0" indent="0">
              <a:buNone/>
            </a:pPr>
            <a:r>
              <a:rPr lang="sk-SK" b="1" dirty="0">
                <a:solidFill>
                  <a:srgbClr val="FF0000"/>
                </a:solidFill>
              </a:rPr>
              <a:t>OBCHODNÉ DOKLADY MUSIA SPĹŇAŤ VŠETKY NÁLEŽITOSTI RP !!!</a:t>
            </a:r>
          </a:p>
          <a:p>
            <a:pPr marL="0" indent="0">
              <a:buNone/>
            </a:pPr>
            <a:endParaRPr lang="sk-SK" b="1" dirty="0">
              <a:solidFill>
                <a:srgbClr val="FF0000"/>
              </a:solidFill>
            </a:endParaRPr>
          </a:p>
          <a:p>
            <a:pPr>
              <a:buFont typeface="Wingdings" panose="05000000000000000000" pitchFamily="2" charset="2"/>
              <a:buChar char="Ø"/>
            </a:pPr>
            <a:r>
              <a:rPr lang="sk-SK" b="1" dirty="0"/>
              <a:t>Kedy možno využiť obchodné doklady s RP</a:t>
            </a:r>
            <a:r>
              <a:rPr lang="sk-SK" dirty="0"/>
              <a:t>:</a:t>
            </a:r>
          </a:p>
          <a:p>
            <a:pPr marL="0" indent="0" algn="just">
              <a:lnSpc>
                <a:spcPct val="170000"/>
              </a:lnSpc>
              <a:buNone/>
            </a:pPr>
            <a:r>
              <a:rPr lang="sk-SK" dirty="0"/>
              <a:t>RP možno vydávať na sprievodné doklady (dodacie listy) v procese </a:t>
            </a:r>
            <a:r>
              <a:rPr lang="sk-SK" b="1" dirty="0"/>
              <a:t>od výrobcu priamo na miesto výsadby,</a:t>
            </a:r>
            <a:r>
              <a:rPr lang="sk-SK" dirty="0"/>
              <a:t> teda podnikateľ s IČO predáva podnikateľovi s IČO </a:t>
            </a:r>
            <a:r>
              <a:rPr lang="sk-SK" b="1" dirty="0"/>
              <a:t>bez akéhokoľvek sprostredkovania</a:t>
            </a:r>
            <a:r>
              <a:rPr lang="sk-SK" dirty="0"/>
              <a:t>.</a:t>
            </a:r>
          </a:p>
          <a:p>
            <a:pPr marL="0" indent="0">
              <a:buNone/>
            </a:pPr>
            <a:r>
              <a:rPr lang="sk-SK" b="1" dirty="0">
                <a:solidFill>
                  <a:srgbClr val="0000FF"/>
                </a:solidFill>
              </a:rPr>
              <a:t>Príklady priamej výsadby:</a:t>
            </a:r>
            <a:endParaRPr lang="sk-SK" dirty="0">
              <a:solidFill>
                <a:srgbClr val="0000FF"/>
              </a:solidFill>
            </a:endParaRPr>
          </a:p>
          <a:p>
            <a:pPr>
              <a:buFont typeface="Wingdings" panose="05000000000000000000" pitchFamily="2" charset="2"/>
              <a:buChar char="v"/>
            </a:pPr>
            <a:r>
              <a:rPr lang="sk-SK" dirty="0"/>
              <a:t> mesto vysádza mestskú zeleň;</a:t>
            </a:r>
          </a:p>
          <a:p>
            <a:pPr>
              <a:buFont typeface="Wingdings" panose="05000000000000000000" pitchFamily="2" charset="2"/>
              <a:buChar char="v"/>
            </a:pPr>
            <a:r>
              <a:rPr lang="sk-SK" dirty="0"/>
              <a:t> výsadba popri cestách a diaľniciach;</a:t>
            </a:r>
          </a:p>
          <a:p>
            <a:pPr>
              <a:buFont typeface="Wingdings" panose="05000000000000000000" pitchFamily="2" charset="2"/>
              <a:buChar char="v"/>
            </a:pPr>
            <a:r>
              <a:rPr lang="sk-SK" dirty="0"/>
              <a:t> z lesnej škôlky priama výsadba lesov;</a:t>
            </a:r>
          </a:p>
          <a:p>
            <a:pPr>
              <a:buFont typeface="Wingdings" panose="05000000000000000000" pitchFamily="2" charset="2"/>
              <a:buChar char="v"/>
            </a:pPr>
            <a:r>
              <a:rPr lang="sk-SK" dirty="0"/>
              <a:t> priesady zeleniny od výrobcu priamo na pole;</a:t>
            </a:r>
          </a:p>
          <a:p>
            <a:pPr>
              <a:buFont typeface="Wingdings" panose="05000000000000000000" pitchFamily="2" charset="2"/>
              <a:buChar char="v"/>
            </a:pPr>
            <a:r>
              <a:rPr lang="sk-SK" dirty="0"/>
              <a:t> realizácia okrasných záhrad (súkromných, firemných a pod.);</a:t>
            </a:r>
          </a:p>
          <a:p>
            <a:pPr>
              <a:buFont typeface="Wingdings" panose="05000000000000000000" pitchFamily="2" charset="2"/>
              <a:buChar char="v"/>
            </a:pPr>
            <a:r>
              <a:rPr lang="sk-SK" dirty="0"/>
              <a:t> trávové koberce.</a:t>
            </a:r>
          </a:p>
          <a:p>
            <a:endParaRPr lang="sk-SK" dirty="0"/>
          </a:p>
          <a:p>
            <a:pPr>
              <a:buFont typeface="Wingdings" panose="05000000000000000000" pitchFamily="2" charset="2"/>
              <a:buChar char="Ø"/>
            </a:pPr>
            <a:endParaRPr lang="sk-SK" dirty="0"/>
          </a:p>
          <a:p>
            <a:pPr>
              <a:buFont typeface="Wingdings" panose="05000000000000000000" pitchFamily="2" charset="2"/>
              <a:buChar char="Ø"/>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50</a:t>
            </a:fld>
            <a:endParaRPr lang="sk-SK"/>
          </a:p>
        </p:txBody>
      </p:sp>
    </p:spTree>
    <p:extLst>
      <p:ext uri="{BB962C8B-B14F-4D97-AF65-F5344CB8AC3E}">
        <p14:creationId xmlns:p14="http://schemas.microsoft.com/office/powerpoint/2010/main" val="2503215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81001"/>
            <a:ext cx="10820400" cy="1177834"/>
          </a:xfrm>
        </p:spPr>
        <p:txBody>
          <a:bodyPr>
            <a:normAutofit/>
          </a:bodyPr>
          <a:lstStyle/>
          <a:p>
            <a:pPr algn="ctr"/>
            <a:r>
              <a:rPr lang="sk-SK" sz="2800" b="1" dirty="0"/>
              <a:t>Pripojenie RP </a:t>
            </a:r>
            <a:br>
              <a:rPr lang="sk-SK" sz="2800" b="1" dirty="0"/>
            </a:br>
            <a:r>
              <a:rPr lang="sk-SK" sz="2800" b="1" dirty="0"/>
              <a:t> k obchodným dokladom (dodací list, faktúra)</a:t>
            </a:r>
          </a:p>
        </p:txBody>
      </p:sp>
      <p:sp>
        <p:nvSpPr>
          <p:cNvPr id="3" name="Zástupný objekt pre obsah 2"/>
          <p:cNvSpPr>
            <a:spLocks noGrp="1"/>
          </p:cNvSpPr>
          <p:nvPr>
            <p:ph idx="1"/>
          </p:nvPr>
        </p:nvSpPr>
        <p:spPr>
          <a:xfrm>
            <a:off x="685800" y="1689463"/>
            <a:ext cx="10820400" cy="4529223"/>
          </a:xfrm>
        </p:spPr>
        <p:txBody>
          <a:bodyPr>
            <a:normAutofit/>
          </a:bodyPr>
          <a:lstStyle/>
          <a:p>
            <a:pPr marL="0" indent="0">
              <a:buNone/>
            </a:pPr>
            <a:r>
              <a:rPr lang="sk-SK" b="1" dirty="0">
                <a:solidFill>
                  <a:srgbClr val="FF0000"/>
                </a:solidFill>
              </a:rPr>
              <a:t>OBCHODNÉ DOKLADY MUSIA SPĹŇAŤ VŠETKY NÁLEŽITOSTI RP !!!</a:t>
            </a:r>
          </a:p>
          <a:p>
            <a:pPr>
              <a:buFont typeface="Wingdings" panose="05000000000000000000" pitchFamily="2" charset="2"/>
              <a:buChar char="Ø"/>
            </a:pPr>
            <a:r>
              <a:rPr lang="sk-SK" b="1" dirty="0"/>
              <a:t>Kedy možno využiť obchodné doklady s RP</a:t>
            </a:r>
            <a:r>
              <a:rPr lang="sk-SK" dirty="0"/>
              <a:t>:</a:t>
            </a:r>
          </a:p>
          <a:p>
            <a:pPr marL="0" indent="0" algn="just">
              <a:lnSpc>
                <a:spcPct val="170000"/>
              </a:lnSpc>
              <a:buNone/>
            </a:pPr>
            <a:r>
              <a:rPr lang="sk-SK" dirty="0"/>
              <a:t>RP možno vydávať na sprievodné doklady (dodacie listy) po vzájomnej dohode výrobcu a predajne/záhradného centra, ktoré predáva priamo konečnému spotrebiteľovi. </a:t>
            </a:r>
          </a:p>
          <a:p>
            <a:pPr marL="0" indent="0" algn="just">
              <a:lnSpc>
                <a:spcPct val="170000"/>
              </a:lnSpc>
              <a:buNone/>
            </a:pPr>
            <a:r>
              <a:rPr lang="sk-SK" b="1" dirty="0">
                <a:solidFill>
                  <a:srgbClr val="FF0000"/>
                </a:solidFill>
              </a:rPr>
              <a:t>Upozornenie !!! </a:t>
            </a:r>
            <a:r>
              <a:rPr lang="sk-SK" dirty="0"/>
              <a:t>Ak predajňa/záhradné centrum predá rastliny, ktorých RP je uvedený iba v obchodných dokladoch, podnikateľovi s IČO musí k rastlinám, rastlinným produktom pripojiť vlastný RP, ktorý spĺňa všetky požiadavky vrátane dôslednej </a:t>
            </a:r>
            <a:r>
              <a:rPr lang="sk-SK" dirty="0" err="1"/>
              <a:t>vysledovateľnosti</a:t>
            </a:r>
            <a:r>
              <a:rPr lang="sk-SK" dirty="0"/>
              <a:t>. Takýto subjekt musí byť zároveň </a:t>
            </a:r>
            <a:r>
              <a:rPr lang="sk-SK" b="1" dirty="0">
                <a:solidFill>
                  <a:srgbClr val="FF0000"/>
                </a:solidFill>
              </a:rPr>
              <a:t>oprávnený prevádzkovateľ </a:t>
            </a:r>
            <a:r>
              <a:rPr lang="sk-SK" dirty="0"/>
              <a:t>na vydávanie RP. </a:t>
            </a:r>
          </a:p>
          <a:p>
            <a:pPr marL="0" indent="0" algn="just">
              <a:lnSpc>
                <a:spcPct val="170000"/>
              </a:lnSpc>
              <a:buNone/>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51</a:t>
            </a:fld>
            <a:endParaRPr lang="sk-SK"/>
          </a:p>
        </p:txBody>
      </p:sp>
    </p:spTree>
    <p:extLst>
      <p:ext uri="{BB962C8B-B14F-4D97-AF65-F5344CB8AC3E}">
        <p14:creationId xmlns:p14="http://schemas.microsoft.com/office/powerpoint/2010/main" val="21955623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764373"/>
            <a:ext cx="10820400" cy="1293028"/>
          </a:xfrm>
        </p:spPr>
        <p:txBody>
          <a:bodyPr/>
          <a:lstStyle/>
          <a:p>
            <a:pPr algn="ctr"/>
            <a:r>
              <a:rPr lang="sk-SK" b="1" dirty="0">
                <a:solidFill>
                  <a:srgbClr val="FF0000"/>
                </a:solidFill>
              </a:rPr>
              <a:t>Kedy nemožno využiť obchodné doklady s RP</a:t>
            </a:r>
            <a:endParaRPr lang="sk-SK" dirty="0"/>
          </a:p>
        </p:txBody>
      </p:sp>
      <p:sp>
        <p:nvSpPr>
          <p:cNvPr id="3" name="Zástupný objekt pre obsah 2"/>
          <p:cNvSpPr>
            <a:spLocks noGrp="1"/>
          </p:cNvSpPr>
          <p:nvPr>
            <p:ph idx="1"/>
          </p:nvPr>
        </p:nvSpPr>
        <p:spPr>
          <a:xfrm>
            <a:off x="685800" y="2089785"/>
            <a:ext cx="10820400" cy="3466283"/>
          </a:xfrm>
        </p:spPr>
        <p:txBody>
          <a:bodyPr>
            <a:normAutofit/>
          </a:bodyPr>
          <a:lstStyle/>
          <a:p>
            <a:pPr>
              <a:buFont typeface="Wingdings" panose="05000000000000000000" pitchFamily="2" charset="2"/>
              <a:buChar char="Ø"/>
            </a:pPr>
            <a:r>
              <a:rPr lang="sk-SK" sz="2400" b="1" dirty="0"/>
              <a:t>Pre rastliny, rastlinné produkty a iné predmety určené pre chránené zóny</a:t>
            </a:r>
          </a:p>
          <a:p>
            <a:pPr marL="0" indent="0">
              <a:buNone/>
            </a:pPr>
            <a:endParaRPr lang="sk-SK" sz="2400" b="1" dirty="0"/>
          </a:p>
          <a:p>
            <a:pPr algn="just">
              <a:buFont typeface="Wingdings" panose="05000000000000000000" pitchFamily="2" charset="2"/>
              <a:buChar char="Ø"/>
            </a:pPr>
            <a:r>
              <a:rPr lang="sk-SK" sz="2400" dirty="0"/>
              <a:t> </a:t>
            </a:r>
            <a:r>
              <a:rPr lang="sk-SK" sz="2400" b="1" dirty="0"/>
              <a:t>Pre rastliny, dreviny, množiteľský materiál a osivá, ktoré musia byť označené </a:t>
            </a:r>
            <a:r>
              <a:rPr lang="sk-SK" sz="2400" b="1" dirty="0" err="1"/>
              <a:t>osivárskou</a:t>
            </a:r>
            <a:r>
              <a:rPr lang="sk-SK" sz="2400" b="1" dirty="0"/>
              <a:t> náveskou </a:t>
            </a:r>
          </a:p>
          <a:p>
            <a:pPr marL="0" indent="0" algn="just">
              <a:buNone/>
            </a:pPr>
            <a:endParaRPr lang="sk-SK" sz="2400" b="1" dirty="0"/>
          </a:p>
          <a:p>
            <a:pPr algn="just">
              <a:buFont typeface="Wingdings" panose="05000000000000000000" pitchFamily="2" charset="2"/>
              <a:buChar char="Ø"/>
            </a:pPr>
            <a:r>
              <a:rPr lang="sk-SK" sz="2400" b="1" dirty="0"/>
              <a:t>Pre rastliny, na ktorých musí byť uvedený kód </a:t>
            </a:r>
            <a:r>
              <a:rPr lang="sk-SK" sz="2400" b="1" dirty="0" err="1"/>
              <a:t>vysledovateľnosti</a:t>
            </a:r>
            <a:r>
              <a:rPr lang="sk-SK" sz="2400" b="1" dirty="0"/>
              <a:t>  - </a:t>
            </a:r>
            <a:r>
              <a:rPr lang="sk-SK" sz="2000" b="1" dirty="0">
                <a:solidFill>
                  <a:srgbClr val="0000FF"/>
                </a:solidFill>
              </a:rPr>
              <a:t>(zoznam na  snímke 52)</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52</a:t>
            </a:fld>
            <a:endParaRPr lang="sk-SK"/>
          </a:p>
        </p:txBody>
      </p:sp>
    </p:spTree>
    <p:extLst>
      <p:ext uri="{BB962C8B-B14F-4D97-AF65-F5344CB8AC3E}">
        <p14:creationId xmlns:p14="http://schemas.microsoft.com/office/powerpoint/2010/main" val="16262342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0CEF55-6AF4-428B-92FF-93CA7D638983}"/>
              </a:ext>
            </a:extLst>
          </p:cNvPr>
          <p:cNvSpPr>
            <a:spLocks noGrp="1"/>
          </p:cNvSpPr>
          <p:nvPr>
            <p:ph type="title"/>
          </p:nvPr>
        </p:nvSpPr>
        <p:spPr>
          <a:xfrm>
            <a:off x="685800" y="1031073"/>
            <a:ext cx="10820400" cy="503595"/>
          </a:xfrm>
        </p:spPr>
        <p:txBody>
          <a:bodyPr>
            <a:noAutofit/>
          </a:bodyPr>
          <a:lstStyle/>
          <a:p>
            <a:pPr algn="ctr"/>
            <a:r>
              <a:rPr lang="sk-SK" sz="2800" b="1" dirty="0"/>
              <a:t>Výnimky - </a:t>
            </a:r>
            <a:r>
              <a:rPr lang="sk-SK" sz="2800" b="1" i="0" dirty="0">
                <a:effectLst/>
              </a:rPr>
              <a:t>RP sa </a:t>
            </a:r>
            <a:r>
              <a:rPr lang="sk-SK" sz="2800" b="1" i="0" dirty="0">
                <a:solidFill>
                  <a:srgbClr val="FF0000"/>
                </a:solidFill>
                <a:effectLst/>
              </a:rPr>
              <a:t>nevyžaduje</a:t>
            </a:r>
            <a:r>
              <a:rPr lang="sk-SK" sz="2800" b="1" i="0" dirty="0">
                <a:effectLst/>
              </a:rPr>
              <a:t> v dvoch nasledovných prípadoch:</a:t>
            </a:r>
            <a:r>
              <a:rPr lang="sk-SK" sz="2800" b="0" i="0" dirty="0">
                <a:effectLst/>
              </a:rPr>
              <a:t/>
            </a:r>
            <a:br>
              <a:rPr lang="sk-SK" sz="2800" b="0" i="0" dirty="0">
                <a:effectLst/>
              </a:rPr>
            </a:br>
            <a:endParaRPr lang="sk-SK" sz="2800" b="1" dirty="0"/>
          </a:p>
        </p:txBody>
      </p:sp>
      <p:sp>
        <p:nvSpPr>
          <p:cNvPr id="3" name="Zástupný objekt pre obsah 2">
            <a:extLst>
              <a:ext uri="{FF2B5EF4-FFF2-40B4-BE49-F238E27FC236}">
                <a16:creationId xmlns:a16="http://schemas.microsoft.com/office/drawing/2014/main" id="{717F4E6D-9F36-4AAB-B62F-FB8A355923B5}"/>
              </a:ext>
            </a:extLst>
          </p:cNvPr>
          <p:cNvSpPr>
            <a:spLocks noGrp="1"/>
          </p:cNvSpPr>
          <p:nvPr>
            <p:ph idx="1"/>
          </p:nvPr>
        </p:nvSpPr>
        <p:spPr>
          <a:xfrm>
            <a:off x="685800" y="1752600"/>
            <a:ext cx="10820400" cy="4466085"/>
          </a:xfrm>
        </p:spPr>
        <p:txBody>
          <a:bodyPr/>
          <a:lstStyle/>
          <a:p>
            <a:pPr marL="0" indent="0" algn="just">
              <a:buNone/>
            </a:pPr>
            <a:r>
              <a:rPr lang="sk-SK" b="1" i="0" u="sng" dirty="0">
                <a:solidFill>
                  <a:srgbClr val="292B2C"/>
                </a:solidFill>
                <a:effectLst/>
              </a:rPr>
              <a:t>Prvá </a:t>
            </a:r>
            <a:r>
              <a:rPr lang="sk-SK" b="1" u="sng" dirty="0">
                <a:solidFill>
                  <a:srgbClr val="292B2C"/>
                </a:solidFill>
              </a:rPr>
              <a:t>v</a:t>
            </a:r>
            <a:r>
              <a:rPr lang="sk-SK" b="1" i="0" u="sng" dirty="0">
                <a:solidFill>
                  <a:srgbClr val="292B2C"/>
                </a:solidFill>
                <a:effectLst/>
              </a:rPr>
              <a:t>ýnimka</a:t>
            </a:r>
            <a:r>
              <a:rPr lang="sk-SK" b="1" i="0" dirty="0">
                <a:solidFill>
                  <a:srgbClr val="292B2C"/>
                </a:solidFill>
                <a:effectLst/>
              </a:rPr>
              <a:t>: </a:t>
            </a:r>
            <a:r>
              <a:rPr lang="sk-SK" b="0" i="0" dirty="0">
                <a:solidFill>
                  <a:srgbClr val="292B2C"/>
                </a:solidFill>
                <a:effectLst/>
              </a:rPr>
              <a:t>na premiestňovanie rastlín, rastlinných produktov alebo iných predmetov dodávaných priamo konečnému používateľovi vrátane záhradkárov (maloobchod, kvetinárstvo, tržnica a pod.) </a:t>
            </a:r>
          </a:p>
          <a:p>
            <a:pPr marL="0" indent="0" algn="just">
              <a:buNone/>
            </a:pPr>
            <a:r>
              <a:rPr lang="sk-SK" sz="2400" b="1" dirty="0">
                <a:solidFill>
                  <a:srgbClr val="FF0000"/>
                </a:solidFill>
              </a:rPr>
              <a:t>! Pozor táto výnimka sa nevzťahuje:</a:t>
            </a:r>
          </a:p>
          <a:p>
            <a:pPr algn="just">
              <a:buFont typeface="Wingdings" panose="05000000000000000000" pitchFamily="2" charset="2"/>
              <a:buChar char="Ø"/>
            </a:pPr>
            <a:r>
              <a:rPr lang="sk-SK" dirty="0">
                <a:solidFill>
                  <a:srgbClr val="0000FF"/>
                </a:solidFill>
              </a:rPr>
              <a:t>Pri predaji prostredníctvom zmlúv uzavretých na diaľku (internetový predaj, predaj cez katalóg, po telefonickej alebo e-mailovej objednávke a pod.).</a:t>
            </a:r>
          </a:p>
          <a:p>
            <a:pPr algn="just">
              <a:buFont typeface="Wingdings" panose="05000000000000000000" pitchFamily="2" charset="2"/>
              <a:buChar char="Ø"/>
            </a:pPr>
            <a:r>
              <a:rPr lang="sk-SK" dirty="0">
                <a:solidFill>
                  <a:srgbClr val="0000FF"/>
                </a:solidFill>
              </a:rPr>
              <a:t>Pre rastliny, na ktoré sa vyžaduje RP pre chránenú zónu.</a:t>
            </a:r>
          </a:p>
          <a:p>
            <a:pPr marL="0" indent="0" algn="just">
              <a:buNone/>
            </a:pPr>
            <a:endParaRPr lang="sk-SK" b="0" i="0" dirty="0">
              <a:solidFill>
                <a:srgbClr val="292B2C"/>
              </a:solidFill>
              <a:effectLst/>
            </a:endParaRPr>
          </a:p>
          <a:p>
            <a:pPr marL="0" indent="0" algn="just">
              <a:buNone/>
            </a:pPr>
            <a:r>
              <a:rPr lang="sk-SK" b="1" i="0" u="sng" dirty="0">
                <a:solidFill>
                  <a:srgbClr val="292B2C"/>
                </a:solidFill>
                <a:effectLst/>
              </a:rPr>
              <a:t>Druhá v</a:t>
            </a:r>
            <a:r>
              <a:rPr lang="sk-SK" b="1" u="sng" dirty="0">
                <a:solidFill>
                  <a:srgbClr val="292B2C"/>
                </a:solidFill>
                <a:effectLst/>
              </a:rPr>
              <a:t>ýnimka</a:t>
            </a:r>
            <a:r>
              <a:rPr lang="sk-SK" b="1" i="0" dirty="0">
                <a:solidFill>
                  <a:srgbClr val="292B2C"/>
                </a:solidFill>
                <a:effectLst/>
              </a:rPr>
              <a:t>: </a:t>
            </a:r>
            <a:r>
              <a:rPr lang="sk-SK" b="0" i="0" dirty="0">
                <a:solidFill>
                  <a:srgbClr val="292B2C"/>
                </a:solidFill>
                <a:effectLst/>
              </a:rPr>
              <a:t>na premiestňovanie rastlín, rastlinných produktov a iných predmetov v  rámci priestorov a medzi priestormi jedného registrovaného  prevádzkovateľa, ktoré sa nachádzajú navzájom v tesnej blízkosti (túto vzdialenosť v SR nestanovujeme). Prevádzkovateľ je povinný viesť evidenciu o premiestňovaní rastlín medzi prevádzkami.</a:t>
            </a:r>
          </a:p>
          <a:p>
            <a:pPr marL="0" indent="0">
              <a:buNone/>
            </a:pPr>
            <a:endParaRPr lang="sk-SK" dirty="0"/>
          </a:p>
        </p:txBody>
      </p:sp>
      <p:sp>
        <p:nvSpPr>
          <p:cNvPr id="4" name="Zástupný objekt pre dátum 3">
            <a:extLst>
              <a:ext uri="{FF2B5EF4-FFF2-40B4-BE49-F238E27FC236}">
                <a16:creationId xmlns:a16="http://schemas.microsoft.com/office/drawing/2014/main" id="{DEE6F293-40C5-44C0-9B3D-C6116D302F9D}"/>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75213D37-0B5E-4E3B-ADF6-8260575BE80E}"/>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84A8857B-ACDD-45E8-A41A-EC6F0169CBAD}"/>
              </a:ext>
            </a:extLst>
          </p:cNvPr>
          <p:cNvSpPr>
            <a:spLocks noGrp="1"/>
          </p:cNvSpPr>
          <p:nvPr>
            <p:ph type="sldNum" sz="quarter" idx="12"/>
          </p:nvPr>
        </p:nvSpPr>
        <p:spPr/>
        <p:txBody>
          <a:bodyPr/>
          <a:lstStyle/>
          <a:p>
            <a:fld id="{3A0EFBD9-7D15-4639-B143-8F39674E03CF}" type="slidenum">
              <a:rPr lang="sk-SK" smtClean="0"/>
              <a:t>53</a:t>
            </a:fld>
            <a:endParaRPr lang="sk-SK"/>
          </a:p>
        </p:txBody>
      </p:sp>
    </p:spTree>
    <p:extLst>
      <p:ext uri="{BB962C8B-B14F-4D97-AF65-F5344CB8AC3E}">
        <p14:creationId xmlns:p14="http://schemas.microsoft.com/office/powerpoint/2010/main" val="1909600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90BAE-CAC0-4B36-A3CA-428906614552}"/>
              </a:ext>
            </a:extLst>
          </p:cNvPr>
          <p:cNvSpPr>
            <a:spLocks noGrp="1"/>
          </p:cNvSpPr>
          <p:nvPr>
            <p:ph type="title"/>
          </p:nvPr>
        </p:nvSpPr>
        <p:spPr>
          <a:xfrm>
            <a:off x="685800" y="581026"/>
            <a:ext cx="10820400" cy="826007"/>
          </a:xfrm>
        </p:spPr>
        <p:txBody>
          <a:bodyPr>
            <a:normAutofit/>
          </a:bodyPr>
          <a:lstStyle/>
          <a:p>
            <a:pPr algn="ctr"/>
            <a:r>
              <a:rPr lang="sk-SK" sz="2800" b="1" dirty="0"/>
              <a:t>Nahradenie rastlinné pasu – pripojenie nového RP</a:t>
            </a:r>
          </a:p>
        </p:txBody>
      </p:sp>
      <p:sp>
        <p:nvSpPr>
          <p:cNvPr id="3" name="Zástupný objekt pre obsah 2">
            <a:extLst>
              <a:ext uri="{FF2B5EF4-FFF2-40B4-BE49-F238E27FC236}">
                <a16:creationId xmlns:a16="http://schemas.microsoft.com/office/drawing/2014/main" id="{AC88A6C6-0CD0-4A20-9C1F-2D95EFCC111C}"/>
              </a:ext>
            </a:extLst>
          </p:cNvPr>
          <p:cNvSpPr>
            <a:spLocks noGrp="1"/>
          </p:cNvSpPr>
          <p:nvPr>
            <p:ph idx="1"/>
          </p:nvPr>
        </p:nvSpPr>
        <p:spPr>
          <a:xfrm>
            <a:off x="685800" y="1492758"/>
            <a:ext cx="10820400" cy="5011677"/>
          </a:xfrm>
        </p:spPr>
        <p:txBody>
          <a:bodyPr>
            <a:normAutofit lnSpcReduction="10000"/>
          </a:bodyPr>
          <a:lstStyle/>
          <a:p>
            <a:pPr marL="0" indent="0" algn="just">
              <a:buNone/>
            </a:pPr>
            <a:r>
              <a:rPr lang="sk-SK" sz="2400" dirty="0"/>
              <a:t>Podľa aktuálnej legislatívy pojem náhradný rastlinný pas neexistuje, vždy sa vystavuje nový RP.</a:t>
            </a:r>
          </a:p>
          <a:p>
            <a:pPr marL="0" indent="0" algn="just">
              <a:buNone/>
            </a:pPr>
            <a:r>
              <a:rPr lang="sk-SK" sz="2400" b="1" dirty="0"/>
              <a:t>Kedy nahradiť RP ?</a:t>
            </a:r>
          </a:p>
          <a:p>
            <a:pPr algn="just">
              <a:lnSpc>
                <a:spcPct val="107000"/>
              </a:lnSpc>
              <a:spcAft>
                <a:spcPts val="800"/>
              </a:spcAft>
              <a:buFont typeface="Wingdings" panose="05000000000000000000" pitchFamily="2" charset="2"/>
              <a:buChar char="Ø"/>
            </a:pPr>
            <a:r>
              <a:rPr lang="sk-SK" sz="2400" b="1" i="0" dirty="0">
                <a:solidFill>
                  <a:srgbClr val="C00000"/>
                </a:solidFill>
                <a:effectLst/>
                <a:ea typeface="Calibri" panose="020F0502020204030204" pitchFamily="34" charset="0"/>
              </a:rPr>
              <a:t> Pri delení obchodných jednotiek, pri ktorých bol vydaný pôvodný RP. </a:t>
            </a:r>
            <a:endParaRPr lang="sk-SK" sz="2400" dirty="0">
              <a:effectLst/>
              <a:ea typeface="Calibri" panose="020F0502020204030204" pitchFamily="34" charset="0"/>
            </a:endParaRPr>
          </a:p>
          <a:p>
            <a:pPr marL="0" indent="0" algn="ctr">
              <a:lnSpc>
                <a:spcPct val="107000"/>
              </a:lnSpc>
              <a:spcAft>
                <a:spcPts val="800"/>
              </a:spcAft>
              <a:buNone/>
            </a:pPr>
            <a:r>
              <a:rPr lang="sk-SK" sz="2400" b="1" i="0" dirty="0">
                <a:effectLst/>
                <a:ea typeface="Calibri" panose="020F0502020204030204" pitchFamily="34" charset="0"/>
              </a:rPr>
              <a:t>Príklad:</a:t>
            </a:r>
            <a:endParaRPr lang="sk-SK" sz="2400" dirty="0">
              <a:effectLst/>
              <a:ea typeface="Calibri" panose="020F0502020204030204" pitchFamily="34" charset="0"/>
            </a:endParaRPr>
          </a:p>
          <a:p>
            <a:pPr marL="0" indent="0" algn="just">
              <a:lnSpc>
                <a:spcPct val="107000"/>
              </a:lnSpc>
              <a:spcAft>
                <a:spcPts val="800"/>
              </a:spcAft>
              <a:buNone/>
            </a:pPr>
            <a:r>
              <a:rPr lang="sk-SK" sz="2400" b="1" i="0" dirty="0">
                <a:effectLst/>
                <a:ea typeface="Calibri" panose="020F0502020204030204" pitchFamily="34" charset="0"/>
              </a:rPr>
              <a:t>RP na rastlinách, ktoré sú nakúpené, je priložený iba jeden RP (napr. RP na jednom vozíku, </a:t>
            </a:r>
            <a:r>
              <a:rPr lang="sk-SK" sz="2400" b="1" i="0" dirty="0" err="1">
                <a:effectLst/>
                <a:ea typeface="Calibri" panose="020F0502020204030204" pitchFamily="34" charset="0"/>
              </a:rPr>
              <a:t>sadbovači</a:t>
            </a:r>
            <a:r>
              <a:rPr lang="sk-SK" sz="2400" b="1" i="0" dirty="0">
                <a:effectLst/>
                <a:ea typeface="Calibri" panose="020F0502020204030204" pitchFamily="34" charset="0"/>
              </a:rPr>
              <a:t>...). Túto obchodnú jednotku je potrebné rozdeliť na čiastkové jednotky. V tomto prípade sa vystaví nový (vlastný) RP, ktorý musí obsahovať všetky požiadavky na RP. Ak sa vystaví nový RP pre chránenú zónu, tak pod písmeno D sa uvedie registračné číslo z pôvodného RP.</a:t>
            </a:r>
          </a:p>
          <a:p>
            <a:pPr marL="0" indent="0" algn="just">
              <a:lnSpc>
                <a:spcPct val="107000"/>
              </a:lnSpc>
              <a:spcAft>
                <a:spcPts val="800"/>
              </a:spcAft>
              <a:buNone/>
            </a:pPr>
            <a:r>
              <a:rPr lang="sk-SK" sz="2400" b="1" dirty="0">
                <a:ea typeface="Calibri" panose="020F0502020204030204" pitchFamily="34" charset="0"/>
              </a:rPr>
              <a:t>Evidencia o novom RP sa vedie minimálne 3 roky. </a:t>
            </a:r>
            <a:endParaRPr lang="sk-SK" sz="2400" dirty="0">
              <a:effectLst/>
              <a:ea typeface="Calibri" panose="020F0502020204030204" pitchFamily="34" charset="0"/>
            </a:endParaRPr>
          </a:p>
          <a:p>
            <a:endParaRPr lang="sk-SK" dirty="0"/>
          </a:p>
        </p:txBody>
      </p:sp>
      <p:sp>
        <p:nvSpPr>
          <p:cNvPr id="4" name="Zástupný objekt pre dátum 3">
            <a:extLst>
              <a:ext uri="{FF2B5EF4-FFF2-40B4-BE49-F238E27FC236}">
                <a16:creationId xmlns:a16="http://schemas.microsoft.com/office/drawing/2014/main" id="{3A5607C3-E778-4765-99D1-18D4E36E9E93}"/>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D8B200B2-85EE-425F-AEBA-03243FA59931}"/>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925C9C4D-7C9C-45FA-9B5B-976498CC0E3E}"/>
              </a:ext>
            </a:extLst>
          </p:cNvPr>
          <p:cNvSpPr>
            <a:spLocks noGrp="1"/>
          </p:cNvSpPr>
          <p:nvPr>
            <p:ph type="sldNum" sz="quarter" idx="12"/>
          </p:nvPr>
        </p:nvSpPr>
        <p:spPr/>
        <p:txBody>
          <a:bodyPr/>
          <a:lstStyle/>
          <a:p>
            <a:fld id="{3A0EFBD9-7D15-4639-B143-8F39674E03CF}" type="slidenum">
              <a:rPr lang="sk-SK" smtClean="0"/>
              <a:t>54</a:t>
            </a:fld>
            <a:endParaRPr lang="sk-SK"/>
          </a:p>
        </p:txBody>
      </p:sp>
    </p:spTree>
    <p:extLst>
      <p:ext uri="{BB962C8B-B14F-4D97-AF65-F5344CB8AC3E}">
        <p14:creationId xmlns:p14="http://schemas.microsoft.com/office/powerpoint/2010/main" val="749202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599" y="502155"/>
            <a:ext cx="10668802" cy="844971"/>
          </a:xfrm>
        </p:spPr>
        <p:txBody>
          <a:bodyPr>
            <a:normAutofit/>
          </a:bodyPr>
          <a:lstStyle/>
          <a:p>
            <a:pPr algn="ctr"/>
            <a:r>
              <a:rPr lang="sk-SK" sz="2800" b="1" dirty="0"/>
              <a:t>Kedy nepotrebujete RP nahradiť </a:t>
            </a:r>
            <a:endParaRPr lang="sk-SK" sz="2800" dirty="0"/>
          </a:p>
        </p:txBody>
      </p:sp>
      <p:sp>
        <p:nvSpPr>
          <p:cNvPr id="3" name="Zástupný objekt pre obsah 2"/>
          <p:cNvSpPr>
            <a:spLocks noGrp="1"/>
          </p:cNvSpPr>
          <p:nvPr>
            <p:ph idx="1"/>
          </p:nvPr>
        </p:nvSpPr>
        <p:spPr>
          <a:xfrm>
            <a:off x="405384" y="1627593"/>
            <a:ext cx="10820400" cy="4127252"/>
          </a:xfrm>
        </p:spPr>
        <p:txBody>
          <a:bodyPr>
            <a:normAutofit/>
          </a:bodyPr>
          <a:lstStyle/>
          <a:p>
            <a:pPr marL="0" indent="0" algn="just">
              <a:buNone/>
            </a:pPr>
            <a:r>
              <a:rPr lang="sk-SK" b="1" dirty="0"/>
              <a:t>Nový RP nepotrebujete v nasledovných prípadoch:</a:t>
            </a:r>
          </a:p>
          <a:p>
            <a:pPr marL="0" indent="0" algn="just">
              <a:buNone/>
            </a:pPr>
            <a:endParaRPr lang="sk-SK" dirty="0"/>
          </a:p>
          <a:p>
            <a:pPr algn="just">
              <a:buFont typeface="Wingdings" panose="05000000000000000000" pitchFamily="2" charset="2"/>
              <a:buChar char="Ø"/>
            </a:pPr>
            <a:r>
              <a:rPr lang="sk-SK" dirty="0"/>
              <a:t> ak sa zásielka nerozdeľuje,</a:t>
            </a:r>
          </a:p>
          <a:p>
            <a:pPr algn="just">
              <a:buFont typeface="Wingdings" panose="05000000000000000000" pitchFamily="2" charset="2"/>
              <a:buChar char="Ø"/>
            </a:pPr>
            <a:r>
              <a:rPr lang="sk-SK" dirty="0"/>
              <a:t> </a:t>
            </a:r>
            <a:r>
              <a:rPr lang="sk-SK" dirty="0" err="1"/>
              <a:t>vysledovateľnosť</a:t>
            </a:r>
            <a:r>
              <a:rPr lang="sk-SK" dirty="0"/>
              <a:t> pre rastliny alebo rastlinné produkty  je zachovaná,</a:t>
            </a:r>
          </a:p>
          <a:p>
            <a:pPr algn="just">
              <a:buFont typeface="Wingdings" panose="05000000000000000000" pitchFamily="2" charset="2"/>
              <a:buChar char="Ø"/>
            </a:pPr>
            <a:r>
              <a:rPr lang="sk-SK" dirty="0"/>
              <a:t> príslušné rastliny, rastlinné produkty naďalej vyhovujú požiadavkám na prítomnosť škodcov a chorôb,</a:t>
            </a:r>
          </a:p>
          <a:p>
            <a:pPr algn="just">
              <a:buFont typeface="Wingdings" panose="05000000000000000000" pitchFamily="2" charset="2"/>
              <a:buChar char="Ø"/>
            </a:pPr>
            <a:r>
              <a:rPr lang="sk-SK" dirty="0"/>
              <a:t> vlastnosti dotknutých rastlín, rastlinných produktov sa nezmenili.</a:t>
            </a:r>
          </a:p>
          <a:p>
            <a:pPr marL="0" indent="0" algn="just">
              <a:buNone/>
            </a:pPr>
            <a:endParaRPr lang="sk-SK" dirty="0"/>
          </a:p>
          <a:p>
            <a:pPr marL="0" indent="0" algn="just">
              <a:buNone/>
            </a:pPr>
            <a:r>
              <a:rPr lang="sk-SK" b="1" dirty="0">
                <a:solidFill>
                  <a:srgbClr val="FF0000"/>
                </a:solidFill>
              </a:rPr>
              <a:t>Ak nie sú dodržané všetky tieto body, je potrebné vydať nový (vlastný) RP.</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55</a:t>
            </a:fld>
            <a:endParaRPr lang="sk-SK"/>
          </a:p>
        </p:txBody>
      </p:sp>
    </p:spTree>
    <p:extLst>
      <p:ext uri="{BB962C8B-B14F-4D97-AF65-F5344CB8AC3E}">
        <p14:creationId xmlns:p14="http://schemas.microsoft.com/office/powerpoint/2010/main" val="36406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C10263-7ADD-4C19-83CC-16F9D8EED426}"/>
              </a:ext>
            </a:extLst>
          </p:cNvPr>
          <p:cNvSpPr>
            <a:spLocks noGrp="1"/>
          </p:cNvSpPr>
          <p:nvPr>
            <p:ph type="title"/>
          </p:nvPr>
        </p:nvSpPr>
        <p:spPr>
          <a:xfrm>
            <a:off x="771144" y="338586"/>
            <a:ext cx="10820400" cy="1293028"/>
          </a:xfrm>
        </p:spPr>
        <p:txBody>
          <a:bodyPr>
            <a:normAutofit/>
          </a:bodyPr>
          <a:lstStyle/>
          <a:p>
            <a:pPr algn="ctr"/>
            <a:r>
              <a:rPr lang="sk-SK" sz="2800" b="1" dirty="0"/>
              <a:t>Ako funguje používanie RP v praxi ?</a:t>
            </a:r>
            <a:br>
              <a:rPr lang="sk-SK" sz="2800" b="1" dirty="0"/>
            </a:br>
            <a:r>
              <a:rPr lang="sk-SK" sz="2800" b="1" dirty="0"/>
              <a:t> Príklady situácií z praxe. </a:t>
            </a:r>
            <a:endParaRPr lang="sk-SK" sz="2800" dirty="0"/>
          </a:p>
        </p:txBody>
      </p:sp>
      <p:sp>
        <p:nvSpPr>
          <p:cNvPr id="4" name="Zástupný objekt pre dátum 3">
            <a:extLst>
              <a:ext uri="{FF2B5EF4-FFF2-40B4-BE49-F238E27FC236}">
                <a16:creationId xmlns:a16="http://schemas.microsoft.com/office/drawing/2014/main" id="{B8BE6F40-3DD3-4F34-B732-E1D778026022}"/>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FC424FE3-2A27-4736-80CC-0535849FBEF7}"/>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542AE0DB-D5EC-405A-BF3F-283954EEEF36}"/>
              </a:ext>
            </a:extLst>
          </p:cNvPr>
          <p:cNvSpPr>
            <a:spLocks noGrp="1"/>
          </p:cNvSpPr>
          <p:nvPr>
            <p:ph type="sldNum" sz="quarter" idx="12"/>
          </p:nvPr>
        </p:nvSpPr>
        <p:spPr/>
        <p:txBody>
          <a:bodyPr/>
          <a:lstStyle/>
          <a:p>
            <a:fld id="{3A0EFBD9-7D15-4639-B143-8F39674E03CF}" type="slidenum">
              <a:rPr lang="sk-SK" smtClean="0"/>
              <a:t>56</a:t>
            </a:fld>
            <a:endParaRPr lang="sk-SK"/>
          </a:p>
        </p:txBody>
      </p:sp>
      <p:sp>
        <p:nvSpPr>
          <p:cNvPr id="7" name="Zástupný objekt pre obsah 2">
            <a:extLst>
              <a:ext uri="{FF2B5EF4-FFF2-40B4-BE49-F238E27FC236}">
                <a16:creationId xmlns:a16="http://schemas.microsoft.com/office/drawing/2014/main" id="{6125BB32-4436-4573-B38E-4FF6AD114E6A}"/>
              </a:ext>
            </a:extLst>
          </p:cNvPr>
          <p:cNvSpPr>
            <a:spLocks noGrp="1"/>
          </p:cNvSpPr>
          <p:nvPr>
            <p:ph idx="1"/>
          </p:nvPr>
        </p:nvSpPr>
        <p:spPr>
          <a:xfrm>
            <a:off x="377952" y="1674028"/>
            <a:ext cx="11128248" cy="1544354"/>
          </a:xfrm>
        </p:spPr>
        <p:txBody>
          <a:bodyPr/>
          <a:lstStyle/>
          <a:p>
            <a:pPr marL="0" indent="0">
              <a:spcBef>
                <a:spcPts val="0"/>
              </a:spcBef>
              <a:buNone/>
            </a:pPr>
            <a:r>
              <a:rPr lang="sk-SK" sz="2000" b="1" dirty="0">
                <a:solidFill>
                  <a:srgbClr val="0000FF"/>
                </a:solidFill>
              </a:rPr>
              <a:t>výrobca-pestovateľ 1	</a:t>
            </a:r>
            <a:r>
              <a:rPr lang="sk-SK" b="1" dirty="0">
                <a:solidFill>
                  <a:srgbClr val="0000FF"/>
                </a:solidFill>
              </a:rPr>
              <a:t>odberateľ-pestovateľ  2	obchodník	veľkoobchod </a:t>
            </a:r>
          </a:p>
        </p:txBody>
      </p:sp>
      <p:pic>
        <p:nvPicPr>
          <p:cNvPr id="9" name="Grafický objekt 8" descr="Farmár">
            <a:extLst>
              <a:ext uri="{FF2B5EF4-FFF2-40B4-BE49-F238E27FC236}">
                <a16:creationId xmlns:a16="http://schemas.microsoft.com/office/drawing/2014/main" id="{0523657F-0AA8-4681-854A-B0AEE16CB91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14607" y="2168827"/>
            <a:ext cx="914400" cy="914400"/>
          </a:xfrm>
          <a:prstGeom prst="rect">
            <a:avLst/>
          </a:prstGeom>
        </p:spPr>
      </p:pic>
      <p:pic>
        <p:nvPicPr>
          <p:cNvPr id="11" name="Grafický objekt 10" descr="Kreditná karta">
            <a:extLst>
              <a:ext uri="{FF2B5EF4-FFF2-40B4-BE49-F238E27FC236}">
                <a16:creationId xmlns:a16="http://schemas.microsoft.com/office/drawing/2014/main" id="{94A552AA-0596-4FD0-B57E-68ADEDD78D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739142" y="2493378"/>
            <a:ext cx="725004" cy="725004"/>
          </a:xfrm>
          <a:prstGeom prst="rect">
            <a:avLst/>
          </a:prstGeom>
        </p:spPr>
      </p:pic>
      <p:pic>
        <p:nvPicPr>
          <p:cNvPr id="13" name="Grafický objekt 12" descr="Šípka, mierna krivka">
            <a:extLst>
              <a:ext uri="{FF2B5EF4-FFF2-40B4-BE49-F238E27FC236}">
                <a16:creationId xmlns:a16="http://schemas.microsoft.com/office/drawing/2014/main" id="{5731888A-F7CF-46B0-9CAA-6ECD41EE94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719466" y="1899506"/>
            <a:ext cx="914400" cy="914400"/>
          </a:xfrm>
          <a:prstGeom prst="rect">
            <a:avLst/>
          </a:prstGeom>
        </p:spPr>
      </p:pic>
      <p:pic>
        <p:nvPicPr>
          <p:cNvPr id="15" name="Grafický objekt 14" descr="Farmár">
            <a:extLst>
              <a:ext uri="{FF2B5EF4-FFF2-40B4-BE49-F238E27FC236}">
                <a16:creationId xmlns:a16="http://schemas.microsoft.com/office/drawing/2014/main" id="{1026ED43-19C1-4660-830C-D815E1E6B2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69860" y="2161382"/>
            <a:ext cx="914400" cy="914400"/>
          </a:xfrm>
          <a:prstGeom prst="rect">
            <a:avLst/>
          </a:prstGeom>
        </p:spPr>
      </p:pic>
      <p:pic>
        <p:nvPicPr>
          <p:cNvPr id="17" name="Grafický objekt 16" descr="Kreditná karta">
            <a:extLst>
              <a:ext uri="{FF2B5EF4-FFF2-40B4-BE49-F238E27FC236}">
                <a16:creationId xmlns:a16="http://schemas.microsoft.com/office/drawing/2014/main" id="{85512382-4B7E-48F6-856F-6F5E5BBDD6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012935" y="2474281"/>
            <a:ext cx="725004" cy="725004"/>
          </a:xfrm>
          <a:prstGeom prst="rect">
            <a:avLst/>
          </a:prstGeom>
        </p:spPr>
      </p:pic>
      <p:pic>
        <p:nvPicPr>
          <p:cNvPr id="19" name="Grafický objekt 18" descr="Šípka, mierna krivka">
            <a:extLst>
              <a:ext uri="{FF2B5EF4-FFF2-40B4-BE49-F238E27FC236}">
                <a16:creationId xmlns:a16="http://schemas.microsoft.com/office/drawing/2014/main" id="{542096F1-A6EA-429D-8499-4D98A721A06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859597" y="1868547"/>
            <a:ext cx="914400" cy="914400"/>
          </a:xfrm>
          <a:prstGeom prst="rect">
            <a:avLst/>
          </a:prstGeom>
        </p:spPr>
      </p:pic>
      <p:pic>
        <p:nvPicPr>
          <p:cNvPr id="22" name="Grafický objekt 21" descr="Dom">
            <a:extLst>
              <a:ext uri="{FF2B5EF4-FFF2-40B4-BE49-F238E27FC236}">
                <a16:creationId xmlns:a16="http://schemas.microsoft.com/office/drawing/2014/main" id="{8B347436-0D5B-421C-AAB0-114722EF077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24742" y="4726772"/>
            <a:ext cx="914400" cy="914400"/>
          </a:xfrm>
          <a:prstGeom prst="rect">
            <a:avLst/>
          </a:prstGeom>
        </p:spPr>
      </p:pic>
      <p:pic>
        <p:nvPicPr>
          <p:cNvPr id="24" name="Grafický objekt 23" descr="Administratívny pracovník">
            <a:extLst>
              <a:ext uri="{FF2B5EF4-FFF2-40B4-BE49-F238E27FC236}">
                <a16:creationId xmlns:a16="http://schemas.microsoft.com/office/drawing/2014/main" id="{56818E6A-6157-4CC1-9484-3D1481F9586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426884" y="2253074"/>
            <a:ext cx="914400" cy="914400"/>
          </a:xfrm>
          <a:prstGeom prst="rect">
            <a:avLst/>
          </a:prstGeom>
        </p:spPr>
      </p:pic>
      <p:pic>
        <p:nvPicPr>
          <p:cNvPr id="26" name="Grafický objekt 25" descr="Šípka, mierna krivka">
            <a:extLst>
              <a:ext uri="{FF2B5EF4-FFF2-40B4-BE49-F238E27FC236}">
                <a16:creationId xmlns:a16="http://schemas.microsoft.com/office/drawing/2014/main" id="{C841739B-266D-4953-BFD2-39F69AB273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16534" y="1888202"/>
            <a:ext cx="914400" cy="914400"/>
          </a:xfrm>
          <a:prstGeom prst="rect">
            <a:avLst/>
          </a:prstGeom>
        </p:spPr>
      </p:pic>
      <p:pic>
        <p:nvPicPr>
          <p:cNvPr id="28" name="Grafický objekt 27" descr="Kreditná karta">
            <a:extLst>
              <a:ext uri="{FF2B5EF4-FFF2-40B4-BE49-F238E27FC236}">
                <a16:creationId xmlns:a16="http://schemas.microsoft.com/office/drawing/2014/main" id="{3FA67C7C-BB6F-4ADF-AFF9-0E0EF06D4E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578020" y="2537723"/>
            <a:ext cx="725004" cy="725004"/>
          </a:xfrm>
          <a:prstGeom prst="rect">
            <a:avLst/>
          </a:prstGeom>
        </p:spPr>
      </p:pic>
      <p:sp>
        <p:nvSpPr>
          <p:cNvPr id="29" name="Zástupný objekt pre obsah 2">
            <a:extLst>
              <a:ext uri="{FF2B5EF4-FFF2-40B4-BE49-F238E27FC236}">
                <a16:creationId xmlns:a16="http://schemas.microsoft.com/office/drawing/2014/main" id="{66A8E026-AE11-4790-BCE5-0D7FD7DA3882}"/>
              </a:ext>
            </a:extLst>
          </p:cNvPr>
          <p:cNvSpPr txBox="1">
            <a:spLocks/>
          </p:cNvSpPr>
          <p:nvPr/>
        </p:nvSpPr>
        <p:spPr>
          <a:xfrm>
            <a:off x="582612" y="4198977"/>
            <a:ext cx="10820400" cy="220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sk-SK" b="1" dirty="0">
                <a:solidFill>
                  <a:srgbClr val="0000FF"/>
                </a:solidFill>
              </a:rPr>
              <a:t>maloobchod   			podnikateľ (IČO)       																															</a:t>
            </a:r>
          </a:p>
          <a:p>
            <a:pPr marL="0" indent="0">
              <a:buFont typeface="Arial" panose="020B0604020202020204" pitchFamily="34" charset="0"/>
              <a:buNone/>
            </a:pPr>
            <a:r>
              <a:rPr lang="sk-SK" b="1" dirty="0">
                <a:solidFill>
                  <a:srgbClr val="0000FF"/>
                </a:solidFill>
              </a:rPr>
              <a:t>				konečný spotrebiteľ 		</a:t>
            </a:r>
          </a:p>
        </p:txBody>
      </p:sp>
      <p:pic>
        <p:nvPicPr>
          <p:cNvPr id="31" name="Grafický objekt 30" descr="Budova">
            <a:extLst>
              <a:ext uri="{FF2B5EF4-FFF2-40B4-BE49-F238E27FC236}">
                <a16:creationId xmlns:a16="http://schemas.microsoft.com/office/drawing/2014/main" id="{EDE6E7B8-941D-46BA-9CE3-CF15A262137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919534" y="2253074"/>
            <a:ext cx="914400" cy="914400"/>
          </a:xfrm>
          <a:prstGeom prst="rect">
            <a:avLst/>
          </a:prstGeom>
        </p:spPr>
      </p:pic>
      <p:pic>
        <p:nvPicPr>
          <p:cNvPr id="33" name="Grafický objekt 32" descr="Šípka, mierna krivka">
            <a:extLst>
              <a:ext uri="{FF2B5EF4-FFF2-40B4-BE49-F238E27FC236}">
                <a16:creationId xmlns:a16="http://schemas.microsoft.com/office/drawing/2014/main" id="{B62E3917-FD01-4E33-94AC-839DA22320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38795" y="1856747"/>
            <a:ext cx="914400" cy="914400"/>
          </a:xfrm>
          <a:prstGeom prst="rect">
            <a:avLst/>
          </a:prstGeom>
        </p:spPr>
      </p:pic>
      <p:pic>
        <p:nvPicPr>
          <p:cNvPr id="35" name="Grafický objekt 34" descr="Kreditná karta">
            <a:extLst>
              <a:ext uri="{FF2B5EF4-FFF2-40B4-BE49-F238E27FC236}">
                <a16:creationId xmlns:a16="http://schemas.microsoft.com/office/drawing/2014/main" id="{9962B9FB-6666-44B4-B734-D9671EBF9D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34600" y="2515551"/>
            <a:ext cx="725004" cy="725004"/>
          </a:xfrm>
          <a:prstGeom prst="rect">
            <a:avLst/>
          </a:prstGeom>
        </p:spPr>
      </p:pic>
      <p:pic>
        <p:nvPicPr>
          <p:cNvPr id="37" name="Grafický objekt 36" descr="Šípka, mierna krivka">
            <a:extLst>
              <a:ext uri="{FF2B5EF4-FFF2-40B4-BE49-F238E27FC236}">
                <a16:creationId xmlns:a16="http://schemas.microsoft.com/office/drawing/2014/main" id="{0AA7973F-ADB6-4E33-95C7-33C58F789A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633866" y="3744788"/>
            <a:ext cx="914400" cy="914400"/>
          </a:xfrm>
          <a:prstGeom prst="rect">
            <a:avLst/>
          </a:prstGeom>
        </p:spPr>
      </p:pic>
      <p:pic>
        <p:nvPicPr>
          <p:cNvPr id="39" name="Grafický objekt 38" descr="Šípka, mierna krivka">
            <a:extLst>
              <a:ext uri="{FF2B5EF4-FFF2-40B4-BE49-F238E27FC236}">
                <a16:creationId xmlns:a16="http://schemas.microsoft.com/office/drawing/2014/main" id="{0BC4721F-D266-4DCF-B14C-3207A83483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539440" y="5123154"/>
            <a:ext cx="914400" cy="914400"/>
          </a:xfrm>
          <a:prstGeom prst="rect">
            <a:avLst/>
          </a:prstGeom>
        </p:spPr>
      </p:pic>
      <p:pic>
        <p:nvPicPr>
          <p:cNvPr id="41" name="Grafický objekt 40" descr="Kreditná karta">
            <a:extLst>
              <a:ext uri="{FF2B5EF4-FFF2-40B4-BE49-F238E27FC236}">
                <a16:creationId xmlns:a16="http://schemas.microsoft.com/office/drawing/2014/main" id="{01E1C9E7-2463-4680-A2BE-0668108BD5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805368" y="4344743"/>
            <a:ext cx="725004" cy="725004"/>
          </a:xfrm>
          <a:prstGeom prst="rect">
            <a:avLst/>
          </a:prstGeom>
        </p:spPr>
      </p:pic>
      <p:pic>
        <p:nvPicPr>
          <p:cNvPr id="43" name="Grafický objekt 42" descr="Kreditná karta">
            <a:extLst>
              <a:ext uri="{FF2B5EF4-FFF2-40B4-BE49-F238E27FC236}">
                <a16:creationId xmlns:a16="http://schemas.microsoft.com/office/drawing/2014/main" id="{46CC8E3D-E44D-4FA4-8A99-5FF9BE6BF7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701860" y="5758099"/>
            <a:ext cx="725004" cy="725004"/>
          </a:xfrm>
          <a:prstGeom prst="rect">
            <a:avLst/>
          </a:prstGeom>
        </p:spPr>
      </p:pic>
      <p:cxnSp>
        <p:nvCxnSpPr>
          <p:cNvPr id="44" name="Rovná spojnica 43">
            <a:extLst>
              <a:ext uri="{FF2B5EF4-FFF2-40B4-BE49-F238E27FC236}">
                <a16:creationId xmlns:a16="http://schemas.microsoft.com/office/drawing/2014/main" id="{C36CB73B-7FB6-412D-A52B-CDCA1A7F55F7}"/>
              </a:ext>
            </a:extLst>
          </p:cNvPr>
          <p:cNvCxnSpPr/>
          <p:nvPr/>
        </p:nvCxnSpPr>
        <p:spPr>
          <a:xfrm flipV="1">
            <a:off x="2701860" y="5869828"/>
            <a:ext cx="725004" cy="5015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Rovná spojnica 44">
            <a:extLst>
              <a:ext uri="{FF2B5EF4-FFF2-40B4-BE49-F238E27FC236}">
                <a16:creationId xmlns:a16="http://schemas.microsoft.com/office/drawing/2014/main" id="{580AE0B9-CD4F-4697-90B7-BA85CC721027}"/>
              </a:ext>
            </a:extLst>
          </p:cNvPr>
          <p:cNvCxnSpPr/>
          <p:nvPr/>
        </p:nvCxnSpPr>
        <p:spPr>
          <a:xfrm>
            <a:off x="2701860" y="5869828"/>
            <a:ext cx="725004" cy="5015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Grafický objekt 46" descr="Kreditná karta">
            <a:extLst>
              <a:ext uri="{FF2B5EF4-FFF2-40B4-BE49-F238E27FC236}">
                <a16:creationId xmlns:a16="http://schemas.microsoft.com/office/drawing/2014/main" id="{5CC694C6-CBF9-4557-BF19-15E52CD11D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108930" y="469860"/>
            <a:ext cx="725004" cy="725004"/>
          </a:xfrm>
          <a:prstGeom prst="rect">
            <a:avLst/>
          </a:prstGeom>
        </p:spPr>
      </p:pic>
      <p:pic>
        <p:nvPicPr>
          <p:cNvPr id="49" name="Grafický objekt 48" descr="Nákupný vozík">
            <a:extLst>
              <a:ext uri="{FF2B5EF4-FFF2-40B4-BE49-F238E27FC236}">
                <a16:creationId xmlns:a16="http://schemas.microsoft.com/office/drawing/2014/main" id="{AD42757D-F466-45F1-AAB1-FB405C68A5D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4455118" y="5869828"/>
            <a:ext cx="501545" cy="501545"/>
          </a:xfrm>
          <a:prstGeom prst="rect">
            <a:avLst/>
          </a:prstGeom>
        </p:spPr>
      </p:pic>
      <p:pic>
        <p:nvPicPr>
          <p:cNvPr id="51" name="Grafický objekt 50" descr="Administratívny pracovník">
            <a:extLst>
              <a:ext uri="{FF2B5EF4-FFF2-40B4-BE49-F238E27FC236}">
                <a16:creationId xmlns:a16="http://schemas.microsoft.com/office/drawing/2014/main" id="{61A80ACA-728C-4A76-B830-FAA004B444A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424589" y="4536593"/>
            <a:ext cx="501545" cy="501545"/>
          </a:xfrm>
          <a:prstGeom prst="rect">
            <a:avLst/>
          </a:prstGeom>
        </p:spPr>
      </p:pic>
      <p:sp>
        <p:nvSpPr>
          <p:cNvPr id="21" name="Zahnutá šípka doľava 20"/>
          <p:cNvSpPr/>
          <p:nvPr/>
        </p:nvSpPr>
        <p:spPr>
          <a:xfrm rot="16200000">
            <a:off x="8260576" y="-648883"/>
            <a:ext cx="291567" cy="2130149"/>
          </a:xfrm>
          <a:prstGeom prst="curvedLeft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Tree>
    <p:extLst>
      <p:ext uri="{BB962C8B-B14F-4D97-AF65-F5344CB8AC3E}">
        <p14:creationId xmlns:p14="http://schemas.microsoft.com/office/powerpoint/2010/main" val="2299551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828F594E-2D65-4F85-8E98-CD8D1BCCF142}"/>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86CB92E6-403B-43A7-A248-D07072B4AE11}"/>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B62CE689-2A6B-48E3-BC87-995DE104A531}"/>
              </a:ext>
            </a:extLst>
          </p:cNvPr>
          <p:cNvSpPr>
            <a:spLocks noGrp="1"/>
          </p:cNvSpPr>
          <p:nvPr>
            <p:ph type="sldNum" sz="quarter" idx="12"/>
          </p:nvPr>
        </p:nvSpPr>
        <p:spPr/>
        <p:txBody>
          <a:bodyPr/>
          <a:lstStyle/>
          <a:p>
            <a:fld id="{3A0EFBD9-7D15-4639-B143-8F39674E03CF}" type="slidenum">
              <a:rPr lang="sk-SK" smtClean="0"/>
              <a:t>57</a:t>
            </a:fld>
            <a:endParaRPr lang="sk-SK"/>
          </a:p>
        </p:txBody>
      </p:sp>
      <p:pic>
        <p:nvPicPr>
          <p:cNvPr id="8" name="Grafický objekt 7" descr="Farmár">
            <a:extLst>
              <a:ext uri="{FF2B5EF4-FFF2-40B4-BE49-F238E27FC236}">
                <a16:creationId xmlns:a16="http://schemas.microsoft.com/office/drawing/2014/main" id="{102A6896-479E-4639-AAAE-46210F244D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438387" y="2180976"/>
            <a:ext cx="914400" cy="914400"/>
          </a:xfrm>
          <a:prstGeom prst="rect">
            <a:avLst/>
          </a:prstGeom>
        </p:spPr>
      </p:pic>
      <p:sp>
        <p:nvSpPr>
          <p:cNvPr id="21" name="Zástupný objekt pre obsah 2">
            <a:extLst>
              <a:ext uri="{FF2B5EF4-FFF2-40B4-BE49-F238E27FC236}">
                <a16:creationId xmlns:a16="http://schemas.microsoft.com/office/drawing/2014/main" id="{1E0A13A4-8F86-499D-AEEC-8DE03F64FA0B}"/>
              </a:ext>
            </a:extLst>
          </p:cNvPr>
          <p:cNvSpPr txBox="1">
            <a:spLocks/>
          </p:cNvSpPr>
          <p:nvPr/>
        </p:nvSpPr>
        <p:spPr>
          <a:xfrm>
            <a:off x="838200" y="1734313"/>
            <a:ext cx="10820400" cy="46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sk-SK" b="1" dirty="0">
                <a:solidFill>
                  <a:srgbClr val="0000FF"/>
                </a:solidFill>
              </a:rPr>
              <a:t>výrobca- pestovateľ          	 konečný spotrebiteľ </a:t>
            </a:r>
          </a:p>
        </p:txBody>
      </p:sp>
      <p:pic>
        <p:nvPicPr>
          <p:cNvPr id="27" name="Grafický objekt 26" descr="Šípka, mierna krivka">
            <a:extLst>
              <a:ext uri="{FF2B5EF4-FFF2-40B4-BE49-F238E27FC236}">
                <a16:creationId xmlns:a16="http://schemas.microsoft.com/office/drawing/2014/main" id="{59E1CA3F-5A14-43FD-AAF1-67D22AAEF3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03851" y="1964265"/>
            <a:ext cx="914400" cy="914400"/>
          </a:xfrm>
          <a:prstGeom prst="rect">
            <a:avLst/>
          </a:prstGeom>
        </p:spPr>
      </p:pic>
      <p:pic>
        <p:nvPicPr>
          <p:cNvPr id="2053" name="Grafický objekt 2052" descr="Nákupný vozík">
            <a:extLst>
              <a:ext uri="{FF2B5EF4-FFF2-40B4-BE49-F238E27FC236}">
                <a16:creationId xmlns:a16="http://schemas.microsoft.com/office/drawing/2014/main" id="{3B343EF0-FFBC-4103-A30F-639801EF8F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412614" y="2263859"/>
            <a:ext cx="683386" cy="683386"/>
          </a:xfrm>
          <a:prstGeom prst="rect">
            <a:avLst/>
          </a:prstGeom>
        </p:spPr>
      </p:pic>
      <p:pic>
        <p:nvPicPr>
          <p:cNvPr id="2056" name="Grafický objekt 2055" descr="Kreditná karta">
            <a:extLst>
              <a:ext uri="{FF2B5EF4-FFF2-40B4-BE49-F238E27FC236}">
                <a16:creationId xmlns:a16="http://schemas.microsoft.com/office/drawing/2014/main" id="{75982E05-DAF1-48EB-96F8-5B0ABCD3BE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560794" y="2604715"/>
            <a:ext cx="725004" cy="725004"/>
          </a:xfrm>
          <a:prstGeom prst="rect">
            <a:avLst/>
          </a:prstGeom>
        </p:spPr>
      </p:pic>
      <p:cxnSp>
        <p:nvCxnSpPr>
          <p:cNvPr id="2059" name="Rovná spojnica 2058">
            <a:extLst>
              <a:ext uri="{FF2B5EF4-FFF2-40B4-BE49-F238E27FC236}">
                <a16:creationId xmlns:a16="http://schemas.microsoft.com/office/drawing/2014/main" id="{5160717B-5838-42D3-8CE7-E4F614C2C5E2}"/>
              </a:ext>
            </a:extLst>
          </p:cNvPr>
          <p:cNvCxnSpPr/>
          <p:nvPr/>
        </p:nvCxnSpPr>
        <p:spPr>
          <a:xfrm>
            <a:off x="3514131" y="2558159"/>
            <a:ext cx="866325" cy="7781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63" name="Grafický objekt 2062" descr="Kreditná karta">
            <a:extLst>
              <a:ext uri="{FF2B5EF4-FFF2-40B4-BE49-F238E27FC236}">
                <a16:creationId xmlns:a16="http://schemas.microsoft.com/office/drawing/2014/main" id="{789BDC69-DD30-4FA9-BA77-CEE8110C06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223592" y="463865"/>
            <a:ext cx="725004" cy="725004"/>
          </a:xfrm>
          <a:prstGeom prst="rect">
            <a:avLst/>
          </a:prstGeom>
        </p:spPr>
      </p:pic>
      <p:sp>
        <p:nvSpPr>
          <p:cNvPr id="2065" name="Zástupný objekt pre obsah 2064">
            <a:extLst>
              <a:ext uri="{FF2B5EF4-FFF2-40B4-BE49-F238E27FC236}">
                <a16:creationId xmlns:a16="http://schemas.microsoft.com/office/drawing/2014/main" id="{AD85B1BC-FA44-46CD-9E60-8EEE1B061682}"/>
              </a:ext>
            </a:extLst>
          </p:cNvPr>
          <p:cNvSpPr>
            <a:spLocks noGrp="1"/>
          </p:cNvSpPr>
          <p:nvPr>
            <p:ph idx="1"/>
          </p:nvPr>
        </p:nvSpPr>
        <p:spPr>
          <a:xfrm>
            <a:off x="685800" y="4686299"/>
            <a:ext cx="10555224" cy="1130049"/>
          </a:xfrm>
        </p:spPr>
        <p:txBody>
          <a:bodyPr>
            <a:normAutofit/>
          </a:bodyPr>
          <a:lstStyle/>
          <a:p>
            <a:pPr marL="0" indent="0" algn="ctr">
              <a:buNone/>
            </a:pPr>
            <a:r>
              <a:rPr lang="sk-SK" sz="2800" b="1" dirty="0">
                <a:solidFill>
                  <a:srgbClr val="FF0000"/>
                </a:solidFill>
              </a:rPr>
              <a:t>POZOR !!!</a:t>
            </a:r>
          </a:p>
          <a:p>
            <a:pPr marL="0" indent="0" algn="ctr">
              <a:buNone/>
            </a:pPr>
            <a:r>
              <a:rPr lang="sk-SK" sz="2800" b="1" dirty="0">
                <a:solidFill>
                  <a:srgbClr val="FF0000"/>
                </a:solidFill>
              </a:rPr>
              <a:t>NEZABUDNITE NA CHZ A INTERNETOVÝ PREDAJ</a:t>
            </a:r>
          </a:p>
        </p:txBody>
      </p:sp>
      <p:cxnSp>
        <p:nvCxnSpPr>
          <p:cNvPr id="57" name="Rovná spojnica 56">
            <a:extLst>
              <a:ext uri="{FF2B5EF4-FFF2-40B4-BE49-F238E27FC236}">
                <a16:creationId xmlns:a16="http://schemas.microsoft.com/office/drawing/2014/main" id="{6792A046-3188-42D3-96E6-6F7471104F44}"/>
              </a:ext>
            </a:extLst>
          </p:cNvPr>
          <p:cNvCxnSpPr/>
          <p:nvPr/>
        </p:nvCxnSpPr>
        <p:spPr>
          <a:xfrm flipV="1">
            <a:off x="3546663" y="2558159"/>
            <a:ext cx="833793" cy="8195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Nadpis 1">
            <a:extLst>
              <a:ext uri="{FF2B5EF4-FFF2-40B4-BE49-F238E27FC236}">
                <a16:creationId xmlns:a16="http://schemas.microsoft.com/office/drawing/2014/main" id="{75C10263-7ADD-4C19-83CC-16F9D8EED426}"/>
              </a:ext>
            </a:extLst>
          </p:cNvPr>
          <p:cNvSpPr txBox="1">
            <a:spLocks/>
          </p:cNvSpPr>
          <p:nvPr/>
        </p:nvSpPr>
        <p:spPr>
          <a:xfrm>
            <a:off x="771144" y="338586"/>
            <a:ext cx="108204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none" baseline="0">
                <a:solidFill>
                  <a:schemeClr val="bg1"/>
                </a:solidFill>
                <a:latin typeface="Times New Roman" panose="02020603050405020304" pitchFamily="18" charset="0"/>
                <a:ea typeface="+mj-ea"/>
                <a:cs typeface="Times New Roman" panose="02020603050405020304" pitchFamily="18" charset="0"/>
              </a:defRPr>
            </a:lvl1pPr>
          </a:lstStyle>
          <a:p>
            <a:pPr algn="ctr"/>
            <a:r>
              <a:rPr lang="sk-SK" sz="2800" b="1"/>
              <a:t>Ako funguje používanie RP v praxi ?</a:t>
            </a:r>
            <a:br>
              <a:rPr lang="sk-SK" sz="2800" b="1"/>
            </a:br>
            <a:r>
              <a:rPr lang="sk-SK" sz="2800" b="1"/>
              <a:t> Príklady situácií z praxe. </a:t>
            </a:r>
            <a:endParaRPr lang="sk-SK" sz="2800" dirty="0"/>
          </a:p>
        </p:txBody>
      </p:sp>
      <p:sp>
        <p:nvSpPr>
          <p:cNvPr id="17" name="Zahnutá šípka doľava 16"/>
          <p:cNvSpPr/>
          <p:nvPr/>
        </p:nvSpPr>
        <p:spPr>
          <a:xfrm rot="16200000">
            <a:off x="8260576" y="-648883"/>
            <a:ext cx="291567" cy="2130149"/>
          </a:xfrm>
          <a:prstGeom prst="curvedLeft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Tree>
    <p:extLst>
      <p:ext uri="{BB962C8B-B14F-4D97-AF65-F5344CB8AC3E}">
        <p14:creationId xmlns:p14="http://schemas.microsoft.com/office/powerpoint/2010/main" val="2739037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D5717C-02DC-4696-9430-703EB7E0D068}"/>
              </a:ext>
            </a:extLst>
          </p:cNvPr>
          <p:cNvSpPr>
            <a:spLocks noGrp="1"/>
          </p:cNvSpPr>
          <p:nvPr>
            <p:ph type="title"/>
          </p:nvPr>
        </p:nvSpPr>
        <p:spPr>
          <a:xfrm>
            <a:off x="685800" y="136525"/>
            <a:ext cx="10820400" cy="1472819"/>
          </a:xfrm>
        </p:spPr>
        <p:txBody>
          <a:bodyPr>
            <a:normAutofit/>
          </a:bodyPr>
          <a:lstStyle/>
          <a:p>
            <a:pPr algn="ctr"/>
            <a:r>
              <a:rPr lang="sk-SK" sz="3200" b="1" dirty="0"/>
              <a:t>Evidencia RP </a:t>
            </a:r>
          </a:p>
        </p:txBody>
      </p:sp>
      <p:sp>
        <p:nvSpPr>
          <p:cNvPr id="3" name="Zástupný objekt pre obsah 2">
            <a:extLst>
              <a:ext uri="{FF2B5EF4-FFF2-40B4-BE49-F238E27FC236}">
                <a16:creationId xmlns:a16="http://schemas.microsoft.com/office/drawing/2014/main" id="{182ED523-2557-4325-ACD1-DAB19E2868C0}"/>
              </a:ext>
            </a:extLst>
          </p:cNvPr>
          <p:cNvSpPr>
            <a:spLocks noGrp="1"/>
          </p:cNvSpPr>
          <p:nvPr>
            <p:ph idx="1"/>
          </p:nvPr>
        </p:nvSpPr>
        <p:spPr>
          <a:xfrm>
            <a:off x="685800" y="1377696"/>
            <a:ext cx="10820400" cy="4840989"/>
          </a:xfrm>
        </p:spPr>
        <p:txBody>
          <a:bodyPr/>
          <a:lstStyle/>
          <a:p>
            <a:pPr algn="just">
              <a:lnSpc>
                <a:spcPct val="107000"/>
              </a:lnSpc>
              <a:spcAft>
                <a:spcPts val="800"/>
              </a:spcAft>
              <a:buFont typeface="Wingdings" panose="05000000000000000000" pitchFamily="2" charset="2"/>
              <a:buChar char="Ø"/>
            </a:pPr>
            <a:r>
              <a:rPr lang="sk-SK" b="1" dirty="0">
                <a:solidFill>
                  <a:srgbClr val="FF0000"/>
                </a:solidFill>
                <a:effectLst/>
                <a:ea typeface="Calibri" panose="020F0502020204030204" pitchFamily="34" charset="0"/>
              </a:rPr>
              <a:t>Povinnosť vedenia evidencie RP je minimálne 3 roky. </a:t>
            </a:r>
            <a:endParaRPr lang="sk-SK" dirty="0">
              <a:solidFill>
                <a:srgbClr val="FF0000"/>
              </a:solidFill>
              <a:effectLst/>
              <a:ea typeface="Calibri" panose="020F0502020204030204" pitchFamily="34" charset="0"/>
            </a:endParaRPr>
          </a:p>
          <a:p>
            <a:pPr algn="just">
              <a:lnSpc>
                <a:spcPct val="107000"/>
              </a:lnSpc>
              <a:spcAft>
                <a:spcPts val="800"/>
              </a:spcAft>
              <a:buFont typeface="Wingdings" panose="05000000000000000000" pitchFamily="2" charset="2"/>
              <a:buChar char="Ø"/>
            </a:pPr>
            <a:r>
              <a:rPr lang="sk-SK" b="1" dirty="0">
                <a:solidFill>
                  <a:srgbClr val="000000"/>
                </a:solidFill>
                <a:effectLst/>
                <a:ea typeface="Calibri" panose="020F0502020204030204" pitchFamily="34" charset="0"/>
              </a:rPr>
              <a:t>Evidencia môže byť vedená v elektronickej podobe. Informácie môžu byť evidované tiež v papierovej forme dodacích listov, faktúr a RP.</a:t>
            </a:r>
            <a:endParaRPr lang="sk-SK" dirty="0">
              <a:effectLst/>
              <a:ea typeface="Calibri" panose="020F0502020204030204" pitchFamily="34" charset="0"/>
            </a:endParaRPr>
          </a:p>
          <a:p>
            <a:pPr algn="just">
              <a:lnSpc>
                <a:spcPct val="107000"/>
              </a:lnSpc>
              <a:spcAft>
                <a:spcPts val="800"/>
              </a:spcAft>
              <a:buFont typeface="Wingdings" panose="05000000000000000000" pitchFamily="2" charset="2"/>
              <a:buChar char="Ø"/>
            </a:pPr>
            <a:r>
              <a:rPr lang="sk-SK" dirty="0">
                <a:effectLst/>
                <a:ea typeface="Calibri" panose="020F0502020204030204" pitchFamily="34" charset="0"/>
              </a:rPr>
              <a:t>Profesionálny prevádzkovateľ, </a:t>
            </a:r>
            <a:r>
              <a:rPr lang="sk-SK" b="1" dirty="0">
                <a:solidFill>
                  <a:srgbClr val="FF0000"/>
                </a:solidFill>
                <a:effectLst/>
                <a:ea typeface="Calibri" panose="020F0502020204030204" pitchFamily="34" charset="0"/>
              </a:rPr>
              <a:t>ktorému sú dodávané </a:t>
            </a:r>
            <a:r>
              <a:rPr lang="sk-SK" dirty="0">
                <a:effectLst/>
                <a:ea typeface="Calibri" panose="020F0502020204030204" pitchFamily="34" charset="0"/>
              </a:rPr>
              <a:t>rastliny, rastlinné produkty alebo iné predmety vedie záznamy, ktoré mu umožnia identifikovať pre každú obchodnú jednotku dodávaných rastlín, rastlinných produktov alebo iných predmetov profesionálneho prevádzkovateľa, </a:t>
            </a:r>
            <a:r>
              <a:rPr lang="sk-SK" b="1" dirty="0">
                <a:solidFill>
                  <a:srgbClr val="FF0000"/>
                </a:solidFill>
                <a:effectLst/>
                <a:ea typeface="Calibri" panose="020F0502020204030204" pitchFamily="34" charset="0"/>
              </a:rPr>
              <a:t>ktorý ju dodal</a:t>
            </a:r>
            <a:r>
              <a:rPr lang="sk-SK" dirty="0">
                <a:effectLst/>
                <a:ea typeface="Calibri" panose="020F0502020204030204" pitchFamily="34" charset="0"/>
              </a:rPr>
              <a:t>. </a:t>
            </a:r>
          </a:p>
          <a:p>
            <a:pPr algn="just">
              <a:lnSpc>
                <a:spcPct val="107000"/>
              </a:lnSpc>
              <a:spcAft>
                <a:spcPts val="800"/>
              </a:spcAft>
              <a:buFont typeface="Wingdings" panose="05000000000000000000" pitchFamily="2" charset="2"/>
              <a:buChar char="Ø"/>
            </a:pPr>
            <a:r>
              <a:rPr lang="sk-SK" dirty="0">
                <a:effectLst/>
                <a:ea typeface="Calibri" panose="020F0502020204030204" pitchFamily="34" charset="0"/>
              </a:rPr>
              <a:t>Profesionálny prevádzkovateľ, </a:t>
            </a:r>
            <a:r>
              <a:rPr lang="sk-SK" b="1" dirty="0">
                <a:solidFill>
                  <a:srgbClr val="FF0000"/>
                </a:solidFill>
                <a:effectLst/>
                <a:ea typeface="Calibri" panose="020F0502020204030204" pitchFamily="34" charset="0"/>
              </a:rPr>
              <a:t>ktorý dodáva </a:t>
            </a:r>
            <a:r>
              <a:rPr lang="sk-SK" dirty="0">
                <a:effectLst/>
                <a:ea typeface="Calibri" panose="020F0502020204030204" pitchFamily="34" charset="0"/>
              </a:rPr>
              <a:t>rastliny, rastlinné produkty alebo iné predmety, vedie záznamy, ktoré mu umožnia identifikovať pre každú obchodnú jednotku dodaných rastlín, rastlinných produktov alebo iných predmetov profesionálneho prevádzkovateľa, </a:t>
            </a:r>
            <a:r>
              <a:rPr lang="sk-SK" b="1" dirty="0">
                <a:solidFill>
                  <a:srgbClr val="FF0000"/>
                </a:solidFill>
                <a:effectLst/>
                <a:ea typeface="Calibri" panose="020F0502020204030204" pitchFamily="34" charset="0"/>
              </a:rPr>
              <a:t>ktorému ju dodal.</a:t>
            </a:r>
          </a:p>
          <a:p>
            <a:endParaRPr lang="sk-SK" dirty="0"/>
          </a:p>
        </p:txBody>
      </p:sp>
      <p:sp>
        <p:nvSpPr>
          <p:cNvPr id="4" name="Zástupný objekt pre dátum 3">
            <a:extLst>
              <a:ext uri="{FF2B5EF4-FFF2-40B4-BE49-F238E27FC236}">
                <a16:creationId xmlns:a16="http://schemas.microsoft.com/office/drawing/2014/main" id="{58EB8F4F-E0B0-41D4-8AF7-C88BD9A6745D}"/>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06700BA4-939F-4FEE-903C-6F9B5F3E255F}"/>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EFD8B4D1-732E-41BB-9258-1D6CEFC5216E}"/>
              </a:ext>
            </a:extLst>
          </p:cNvPr>
          <p:cNvSpPr>
            <a:spLocks noGrp="1"/>
          </p:cNvSpPr>
          <p:nvPr>
            <p:ph type="sldNum" sz="quarter" idx="12"/>
          </p:nvPr>
        </p:nvSpPr>
        <p:spPr/>
        <p:txBody>
          <a:bodyPr/>
          <a:lstStyle/>
          <a:p>
            <a:fld id="{3A0EFBD9-7D15-4639-B143-8F39674E03CF}" type="slidenum">
              <a:rPr lang="sk-SK" smtClean="0"/>
              <a:t>58</a:t>
            </a:fld>
            <a:endParaRPr lang="sk-SK"/>
          </a:p>
        </p:txBody>
      </p:sp>
    </p:spTree>
    <p:extLst>
      <p:ext uri="{BB962C8B-B14F-4D97-AF65-F5344CB8AC3E}">
        <p14:creationId xmlns:p14="http://schemas.microsoft.com/office/powerpoint/2010/main" val="2110251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6BC8B0-6695-4681-BC31-3BA8818B9A5F}"/>
              </a:ext>
            </a:extLst>
          </p:cNvPr>
          <p:cNvSpPr>
            <a:spLocks noGrp="1"/>
          </p:cNvSpPr>
          <p:nvPr>
            <p:ph type="title"/>
          </p:nvPr>
        </p:nvSpPr>
        <p:spPr>
          <a:xfrm>
            <a:off x="926592" y="499873"/>
            <a:ext cx="10579608" cy="1207008"/>
          </a:xfrm>
        </p:spPr>
        <p:txBody>
          <a:bodyPr>
            <a:normAutofit/>
          </a:bodyPr>
          <a:lstStyle/>
          <a:p>
            <a:pPr algn="ctr"/>
            <a:r>
              <a:rPr lang="sk-SK" sz="3200" b="1" dirty="0"/>
              <a:t>Čo je to kód </a:t>
            </a:r>
            <a:r>
              <a:rPr lang="sk-SK" sz="3200" b="1" dirty="0" err="1"/>
              <a:t>vysledovateľnosti</a:t>
            </a:r>
            <a:r>
              <a:rPr lang="sk-SK" sz="3200" b="1" dirty="0"/>
              <a:t> </a:t>
            </a:r>
            <a:r>
              <a:rPr lang="sk-SK" sz="3200" b="1" dirty="0" smtClean="0"/>
              <a:t>? </a:t>
            </a:r>
            <a:endParaRPr lang="sk-SK" sz="3200" b="1" dirty="0"/>
          </a:p>
        </p:txBody>
      </p:sp>
      <p:sp>
        <p:nvSpPr>
          <p:cNvPr id="3" name="Zástupný objekt pre obsah 2">
            <a:extLst>
              <a:ext uri="{FF2B5EF4-FFF2-40B4-BE49-F238E27FC236}">
                <a16:creationId xmlns:a16="http://schemas.microsoft.com/office/drawing/2014/main" id="{07C0DD6F-FC2E-4A43-8793-B4AA0AE370C9}"/>
              </a:ext>
            </a:extLst>
          </p:cNvPr>
          <p:cNvSpPr>
            <a:spLocks noGrp="1"/>
          </p:cNvSpPr>
          <p:nvPr>
            <p:ph idx="1"/>
          </p:nvPr>
        </p:nvSpPr>
        <p:spPr>
          <a:xfrm>
            <a:off x="685800" y="1825754"/>
            <a:ext cx="10820400" cy="4392931"/>
          </a:xfrm>
        </p:spPr>
        <p:txBody>
          <a:bodyPr>
            <a:normAutofit/>
          </a:bodyPr>
          <a:lstStyle/>
          <a:p>
            <a:pPr algn="just">
              <a:lnSpc>
                <a:spcPct val="150000"/>
              </a:lnSpc>
              <a:buFont typeface="Wingdings" panose="05000000000000000000" pitchFamily="2" charset="2"/>
              <a:buChar char="Ø"/>
            </a:pPr>
            <a:r>
              <a:rPr lang="sk-SK" sz="2400" b="1" dirty="0"/>
              <a:t>Písmenový, numerický alebo alfanumerický kód, ktorý na účely </a:t>
            </a:r>
            <a:r>
              <a:rPr lang="sk-SK" sz="2400" b="1" dirty="0" err="1"/>
              <a:t>vysledovateľnosti</a:t>
            </a:r>
            <a:r>
              <a:rPr lang="sk-SK" sz="2400" b="1" dirty="0"/>
              <a:t> identifikuje zásielku, dávku alebo obchodnú jednotku a obsahuje kódy odkazujúce na dávku, šaržu, sériu, dátum výroby či dokumenty profesionálneho prevádzkovateľa. </a:t>
            </a:r>
          </a:p>
          <a:p>
            <a:pPr algn="just">
              <a:lnSpc>
                <a:spcPct val="150000"/>
              </a:lnSpc>
              <a:buFont typeface="Wingdings" panose="05000000000000000000" pitchFamily="2" charset="2"/>
              <a:buChar char="Ø"/>
            </a:pPr>
            <a:r>
              <a:rPr lang="sk-SK" sz="2400" b="1" dirty="0">
                <a:effectLst/>
                <a:ea typeface="Calibri" panose="020F0502020204030204" pitchFamily="34" charset="0"/>
              </a:rPr>
              <a:t> Vytvorenie kódu </a:t>
            </a:r>
            <a:r>
              <a:rPr lang="sk-SK" sz="2400" b="1" dirty="0" err="1">
                <a:effectLst/>
                <a:ea typeface="Calibri" panose="020F0502020204030204" pitchFamily="34" charset="0"/>
              </a:rPr>
              <a:t>vysledovateľnosti</a:t>
            </a:r>
            <a:r>
              <a:rPr lang="sk-SK" sz="2400" b="1" dirty="0">
                <a:effectLst/>
                <a:ea typeface="Calibri" panose="020F0502020204030204" pitchFamily="34" charset="0"/>
              </a:rPr>
              <a:t> si určuje profesionálny prevádzkovateľ. Ten musí spätne identifikovať napr. umiestnenie rastlín v škôlke, </a:t>
            </a:r>
            <a:r>
              <a:rPr lang="sk-SK" sz="2400" b="1" dirty="0" err="1">
                <a:effectLst/>
                <a:ea typeface="Calibri" panose="020F0502020204030204" pitchFamily="34" charset="0"/>
              </a:rPr>
              <a:t>kontajnerovni</a:t>
            </a:r>
            <a:r>
              <a:rPr lang="sk-SK" sz="2400" b="1" dirty="0">
                <a:effectLst/>
                <a:ea typeface="Calibri" panose="020F0502020204030204" pitchFamily="34" charset="0"/>
              </a:rPr>
              <a:t>, pôvod rastlín  - </a:t>
            </a:r>
            <a:r>
              <a:rPr lang="sk-SK" sz="2600" b="1" dirty="0"/>
              <a:t>odkiaľ a kedy boli príslušné rastliny nakúpené. </a:t>
            </a:r>
            <a:endParaRPr lang="sk-SK" sz="2600" b="1" dirty="0">
              <a:effectLst/>
              <a:ea typeface="Calibri" panose="020F0502020204030204" pitchFamily="34" charset="0"/>
            </a:endParaRPr>
          </a:p>
          <a:p>
            <a:pPr marL="0" indent="0" algn="just">
              <a:lnSpc>
                <a:spcPct val="150000"/>
              </a:lnSpc>
              <a:buNone/>
            </a:pPr>
            <a:endParaRPr lang="sk-SK" sz="2400" b="1" dirty="0"/>
          </a:p>
        </p:txBody>
      </p:sp>
      <p:sp>
        <p:nvSpPr>
          <p:cNvPr id="4" name="Zástupný objekt pre dátum 3">
            <a:extLst>
              <a:ext uri="{FF2B5EF4-FFF2-40B4-BE49-F238E27FC236}">
                <a16:creationId xmlns:a16="http://schemas.microsoft.com/office/drawing/2014/main" id="{B9DFA0D3-2CA9-4E9D-99E2-0BB5FE8CCB24}"/>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E87681A7-8F56-4274-A992-59ED379D1525}"/>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F5AB1EA2-3968-47F0-B6D3-80868D68AD7D}"/>
              </a:ext>
            </a:extLst>
          </p:cNvPr>
          <p:cNvSpPr>
            <a:spLocks noGrp="1"/>
          </p:cNvSpPr>
          <p:nvPr>
            <p:ph type="sldNum" sz="quarter" idx="12"/>
          </p:nvPr>
        </p:nvSpPr>
        <p:spPr/>
        <p:txBody>
          <a:bodyPr/>
          <a:lstStyle/>
          <a:p>
            <a:fld id="{3A0EFBD9-7D15-4639-B143-8F39674E03CF}" type="slidenum">
              <a:rPr lang="sk-SK" smtClean="0"/>
              <a:t>59</a:t>
            </a:fld>
            <a:endParaRPr lang="sk-SK"/>
          </a:p>
        </p:txBody>
      </p:sp>
    </p:spTree>
    <p:extLst>
      <p:ext uri="{BB962C8B-B14F-4D97-AF65-F5344CB8AC3E}">
        <p14:creationId xmlns:p14="http://schemas.microsoft.com/office/powerpoint/2010/main" val="3637631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0594" y="764373"/>
            <a:ext cx="11105606" cy="628998"/>
          </a:xfrm>
        </p:spPr>
        <p:txBody>
          <a:bodyPr>
            <a:normAutofit/>
          </a:bodyPr>
          <a:lstStyle/>
          <a:p>
            <a:pPr algn="ctr"/>
            <a:r>
              <a:rPr lang="sk-SK" sz="3200" b="1" dirty="0"/>
              <a:t>Vymedzenie pojmov  VN KOM </a:t>
            </a:r>
            <a:r>
              <a:rPr lang="sk-SK" sz="3200" b="1" dirty="0" smtClean="0"/>
              <a:t>a </a:t>
            </a:r>
            <a:r>
              <a:rPr lang="sk-SK" sz="3200" b="1" dirty="0"/>
              <a:t>skratky</a:t>
            </a:r>
            <a:endParaRPr lang="sk-SK" sz="3200" dirty="0"/>
          </a:p>
        </p:txBody>
      </p:sp>
      <p:sp>
        <p:nvSpPr>
          <p:cNvPr id="3" name="Zástupný objekt pre obsah 2"/>
          <p:cNvSpPr>
            <a:spLocks noGrp="1"/>
          </p:cNvSpPr>
          <p:nvPr>
            <p:ph idx="1"/>
          </p:nvPr>
        </p:nvSpPr>
        <p:spPr>
          <a:xfrm>
            <a:off x="685800" y="1698172"/>
            <a:ext cx="10820400" cy="4520514"/>
          </a:xfrm>
        </p:spPr>
        <p:txBody>
          <a:bodyPr>
            <a:normAutofit fontScale="92500" lnSpcReduction="10000"/>
          </a:bodyPr>
          <a:lstStyle/>
          <a:p>
            <a:pPr marL="0" indent="0" algn="just">
              <a:buNone/>
            </a:pPr>
            <a:r>
              <a:rPr lang="sk-SK" b="1" dirty="0"/>
              <a:t>VN KOM </a:t>
            </a:r>
            <a:r>
              <a:rPr lang="sk-SK" dirty="0"/>
              <a:t>– Vykonávacie nariadenie </a:t>
            </a:r>
            <a:r>
              <a:rPr lang="sk-SK" dirty="0" smtClean="0"/>
              <a:t>Komisie</a:t>
            </a:r>
          </a:p>
          <a:p>
            <a:pPr marL="0" indent="0" algn="just">
              <a:buNone/>
            </a:pPr>
            <a:r>
              <a:rPr lang="sk-SK" b="1" dirty="0" smtClean="0"/>
              <a:t>RASTLINNÝ </a:t>
            </a:r>
            <a:r>
              <a:rPr lang="sk-SK" b="1" dirty="0"/>
              <a:t>PAS / PLANT PASSPORT</a:t>
            </a:r>
            <a:r>
              <a:rPr lang="sk-SK" dirty="0"/>
              <a:t> (</a:t>
            </a:r>
            <a:r>
              <a:rPr lang="sk-SK" b="1" dirty="0"/>
              <a:t>RP</a:t>
            </a:r>
            <a:r>
              <a:rPr lang="sk-SK" dirty="0"/>
              <a:t>) - je úradná náveska na premiestňovanie rastlín, rastlinných produktov a iných predmetov v rámci územia Únie a prípadne na premiestňovanie do chránených zón a v rámci nich, ktorá potvrdzuje súlad so všetkými legislatívnymi požiadavkami.</a:t>
            </a:r>
          </a:p>
          <a:p>
            <a:pPr marL="0" indent="0" algn="just">
              <a:buNone/>
            </a:pPr>
            <a:r>
              <a:rPr lang="sk-SK" b="1" dirty="0"/>
              <a:t>FYTOCERTIFIKÁT</a:t>
            </a:r>
            <a:r>
              <a:rPr lang="sk-SK" dirty="0"/>
              <a:t> (</a:t>
            </a:r>
            <a:r>
              <a:rPr lang="sk-SK" b="1" dirty="0"/>
              <a:t>FC</a:t>
            </a:r>
            <a:r>
              <a:rPr lang="sk-SK" dirty="0"/>
              <a:t>) – „rastlinolekárske osvedčenie“ – je medzinárodne uznávaný úradný doklad, ktorý osvedčuje zdravotný stav a pôvod rastlín, rastlinných produktov alebo iných predmetov pri ich dovoze z tretích krajín. </a:t>
            </a:r>
          </a:p>
          <a:p>
            <a:pPr marL="0" indent="0" algn="just">
              <a:buNone/>
            </a:pPr>
            <a:r>
              <a:rPr lang="sk-SK" b="1" dirty="0"/>
              <a:t>DOVOZ</a:t>
            </a:r>
            <a:r>
              <a:rPr lang="sk-SK" dirty="0"/>
              <a:t> – týka sa iba dovozu z tretích krajín – krajiny mimo EÚ</a:t>
            </a:r>
          </a:p>
          <a:p>
            <a:pPr marL="0" indent="0" algn="just">
              <a:buNone/>
            </a:pPr>
            <a:r>
              <a:rPr lang="sk-SK" b="1" dirty="0"/>
              <a:t>VÝVOZ</a:t>
            </a:r>
            <a:r>
              <a:rPr lang="sk-SK" dirty="0"/>
              <a:t> </a:t>
            </a:r>
            <a:r>
              <a:rPr lang="sk-SK" b="1" dirty="0"/>
              <a:t>-</a:t>
            </a:r>
            <a:r>
              <a:rPr lang="sk-SK" dirty="0"/>
              <a:t> týka sa iba vývozu do tretích krajín – krajiny mimo EÚ</a:t>
            </a:r>
          </a:p>
          <a:p>
            <a:pPr marL="0" indent="0" algn="just">
              <a:buNone/>
            </a:pPr>
            <a:r>
              <a:rPr lang="sk-SK" b="1" dirty="0"/>
              <a:t>DOM </a:t>
            </a:r>
            <a:r>
              <a:rPr lang="sk-SK" dirty="0"/>
              <a:t>– drevený obalový </a:t>
            </a:r>
            <a:r>
              <a:rPr lang="sk-SK" dirty="0" smtClean="0"/>
              <a:t>materiál</a:t>
            </a:r>
          </a:p>
          <a:p>
            <a:pPr marL="0" indent="0" algn="just">
              <a:buNone/>
            </a:pPr>
            <a:r>
              <a:rPr lang="sk-SK" b="1" dirty="0"/>
              <a:t>ÚK</a:t>
            </a:r>
            <a:r>
              <a:rPr lang="sk-SK" dirty="0"/>
              <a:t> – úradná </a:t>
            </a:r>
            <a:r>
              <a:rPr lang="sk-SK" dirty="0" smtClean="0"/>
              <a:t>kontrola</a:t>
            </a:r>
          </a:p>
          <a:p>
            <a:pPr marL="0" indent="0" algn="just">
              <a:buNone/>
            </a:pPr>
            <a:r>
              <a:rPr lang="sk-SK" b="1" dirty="0" smtClean="0"/>
              <a:t>HKS</a:t>
            </a:r>
            <a:r>
              <a:rPr lang="sk-SK" dirty="0" smtClean="0"/>
              <a:t> – hraničná kontrolná stanica</a:t>
            </a:r>
            <a:endParaRPr lang="sk-SK" dirty="0"/>
          </a:p>
          <a:p>
            <a:pPr marL="0" indent="0" algn="just">
              <a:buNone/>
            </a:pPr>
            <a:r>
              <a:rPr lang="sk-SK" b="1" dirty="0"/>
              <a:t>ISPM 15 </a:t>
            </a:r>
            <a:r>
              <a:rPr lang="sk-SK" dirty="0"/>
              <a:t>– FAO norma – regulácia DOM v medzinárodnom </a:t>
            </a:r>
            <a:r>
              <a:rPr lang="sk-SK" dirty="0" smtClean="0"/>
              <a:t>obchode</a:t>
            </a:r>
          </a:p>
          <a:p>
            <a:pPr marL="0" indent="0" algn="just">
              <a:buNone/>
            </a:pPr>
            <a:endParaRPr lang="sk-SK" dirty="0" smtClean="0"/>
          </a:p>
          <a:p>
            <a:pPr marL="0" indent="0" algn="just">
              <a:buNone/>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6</a:t>
            </a:fld>
            <a:endParaRPr lang="sk-SK"/>
          </a:p>
        </p:txBody>
      </p:sp>
    </p:spTree>
    <p:extLst>
      <p:ext uri="{BB962C8B-B14F-4D97-AF65-F5344CB8AC3E}">
        <p14:creationId xmlns:p14="http://schemas.microsoft.com/office/powerpoint/2010/main" val="30259972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78CF7-4C03-4C31-BBF8-810258C14A7E}"/>
              </a:ext>
            </a:extLst>
          </p:cNvPr>
          <p:cNvSpPr>
            <a:spLocks noGrp="1"/>
          </p:cNvSpPr>
          <p:nvPr>
            <p:ph type="title"/>
          </p:nvPr>
        </p:nvSpPr>
        <p:spPr>
          <a:xfrm>
            <a:off x="865632" y="764373"/>
            <a:ext cx="10640568" cy="1293028"/>
          </a:xfrm>
        </p:spPr>
        <p:txBody>
          <a:bodyPr/>
          <a:lstStyle/>
          <a:p>
            <a:pPr algn="ctr"/>
            <a:r>
              <a:rPr lang="sk-SK" sz="2800" b="1" dirty="0">
                <a:effectLst/>
                <a:latin typeface="Times New Roman" panose="02020603050405020304" pitchFamily="18" charset="0"/>
                <a:ea typeface="Calibri" panose="020F0502020204030204" pitchFamily="34" charset="0"/>
                <a:cs typeface="Times New Roman" panose="02020603050405020304" pitchFamily="18" charset="0"/>
              </a:rPr>
              <a:t>Kód </a:t>
            </a:r>
            <a:r>
              <a:rPr lang="sk-SK" sz="2800" b="1" dirty="0" err="1">
                <a:effectLst/>
                <a:latin typeface="Times New Roman" panose="02020603050405020304" pitchFamily="18" charset="0"/>
                <a:ea typeface="Calibri" panose="020F0502020204030204" pitchFamily="34" charset="0"/>
                <a:cs typeface="Times New Roman" panose="02020603050405020304" pitchFamily="18" charset="0"/>
              </a:rPr>
              <a:t>vysledovateľnosti</a:t>
            </a:r>
            <a:r>
              <a:rPr lang="sk-SK" sz="2800" b="1" dirty="0">
                <a:effectLst/>
                <a:latin typeface="Times New Roman" panose="02020603050405020304" pitchFamily="18" charset="0"/>
                <a:ea typeface="Calibri" panose="020F0502020204030204" pitchFamily="34" charset="0"/>
                <a:cs typeface="Times New Roman" panose="02020603050405020304" pitchFamily="18" charset="0"/>
              </a:rPr>
              <a:t> – písmeno C na RP</a:t>
            </a:r>
            <a:r>
              <a:rPr lang="sk-SK" sz="4000" dirty="0">
                <a:effectLst/>
                <a:latin typeface="Calibri" panose="020F0502020204030204" pitchFamily="34" charset="0"/>
                <a:ea typeface="Calibri" panose="020F0502020204030204" pitchFamily="34" charset="0"/>
                <a:cs typeface="Times New Roman" panose="02020603050405020304" pitchFamily="18" charset="0"/>
              </a:rPr>
              <a:t/>
            </a:r>
            <a:br>
              <a:rPr lang="sk-SK" sz="4000" dirty="0">
                <a:effectLst/>
                <a:latin typeface="Calibri" panose="020F0502020204030204" pitchFamily="34" charset="0"/>
                <a:ea typeface="Calibri" panose="020F0502020204030204" pitchFamily="34" charset="0"/>
                <a:cs typeface="Times New Roman" panose="02020603050405020304" pitchFamily="18" charset="0"/>
              </a:rPr>
            </a:br>
            <a:endParaRPr lang="sk-SK" dirty="0"/>
          </a:p>
        </p:txBody>
      </p:sp>
      <p:sp>
        <p:nvSpPr>
          <p:cNvPr id="3" name="Zástupný objekt pre obsah 2">
            <a:extLst>
              <a:ext uri="{FF2B5EF4-FFF2-40B4-BE49-F238E27FC236}">
                <a16:creationId xmlns:a16="http://schemas.microsoft.com/office/drawing/2014/main" id="{28517298-46F1-42E9-B4BA-84AFD862579F}"/>
              </a:ext>
            </a:extLst>
          </p:cNvPr>
          <p:cNvSpPr>
            <a:spLocks noGrp="1"/>
          </p:cNvSpPr>
          <p:nvPr>
            <p:ph idx="1"/>
          </p:nvPr>
        </p:nvSpPr>
        <p:spPr>
          <a:xfrm>
            <a:off x="685800" y="1755648"/>
            <a:ext cx="10820400" cy="4463037"/>
          </a:xfrm>
        </p:spPr>
        <p:txBody>
          <a:bodyPr/>
          <a:lstStyle/>
          <a:p>
            <a:pPr marL="0" indent="0">
              <a:lnSpc>
                <a:spcPct val="107000"/>
              </a:lnSpc>
              <a:spcAft>
                <a:spcPts val="800"/>
              </a:spcAft>
              <a:buNone/>
            </a:pPr>
            <a:r>
              <a:rPr lang="sk-SK" sz="2400" b="1" dirty="0">
                <a:ea typeface="Calibri" panose="020F0502020204030204" pitchFamily="34" charset="0"/>
              </a:rPr>
              <a:t>Odporúčania:</a:t>
            </a:r>
          </a:p>
          <a:p>
            <a:pPr algn="just">
              <a:lnSpc>
                <a:spcPct val="107000"/>
              </a:lnSpc>
              <a:spcAft>
                <a:spcPts val="800"/>
              </a:spcAft>
              <a:buFont typeface="Wingdings" panose="05000000000000000000" pitchFamily="2" charset="2"/>
              <a:buChar char="Ø"/>
            </a:pPr>
            <a:r>
              <a:rPr lang="sk-SK" sz="2400" b="1" dirty="0">
                <a:effectLst/>
                <a:ea typeface="Calibri" panose="020F0502020204030204" pitchFamily="34" charset="0"/>
              </a:rPr>
              <a:t>Pre osivá, množiteľský materiál rastlín, ktoré sú označované </a:t>
            </a:r>
            <a:r>
              <a:rPr lang="sk-SK" sz="2400" b="1" dirty="0" err="1">
                <a:effectLst/>
                <a:ea typeface="Calibri" panose="020F0502020204030204" pitchFamily="34" charset="0"/>
              </a:rPr>
              <a:t>osivárskou</a:t>
            </a:r>
            <a:r>
              <a:rPr lang="sk-SK" sz="2400" b="1" dirty="0">
                <a:effectLst/>
                <a:ea typeface="Calibri" panose="020F0502020204030204" pitchFamily="34" charset="0"/>
              </a:rPr>
              <a:t> náveskou (napr. ovocné rastliny, vinič, sadbové zemiaky) sa kód </a:t>
            </a:r>
            <a:r>
              <a:rPr lang="sk-SK" sz="2400" b="1" dirty="0" err="1">
                <a:effectLst/>
                <a:ea typeface="Calibri" panose="020F0502020204030204" pitchFamily="34" charset="0"/>
              </a:rPr>
              <a:t>vysledovateľnosti</a:t>
            </a:r>
            <a:r>
              <a:rPr lang="sk-SK" sz="2400" b="1" dirty="0">
                <a:effectLst/>
                <a:ea typeface="Calibri" panose="020F0502020204030204" pitchFamily="34" charset="0"/>
              </a:rPr>
              <a:t> rovná číslu dávky (partie).</a:t>
            </a:r>
            <a:endParaRPr lang="sk-SK" sz="2400" dirty="0">
              <a:effectLst/>
              <a:ea typeface="Calibri" panose="020F0502020204030204" pitchFamily="34" charset="0"/>
            </a:endParaRPr>
          </a:p>
          <a:p>
            <a:pPr algn="just">
              <a:lnSpc>
                <a:spcPct val="107000"/>
              </a:lnSpc>
              <a:spcAft>
                <a:spcPts val="800"/>
              </a:spcAft>
              <a:buFont typeface="Wingdings" panose="05000000000000000000" pitchFamily="2" charset="2"/>
              <a:buChar char="Ø"/>
            </a:pPr>
            <a:r>
              <a:rPr lang="sk-SK" sz="2400" b="1" dirty="0">
                <a:effectLst/>
                <a:ea typeface="Calibri" panose="020F0502020204030204" pitchFamily="34" charset="0"/>
              </a:rPr>
              <a:t>Pri okrasných rastlinách napr. </a:t>
            </a:r>
            <a:r>
              <a:rPr lang="sk-SK" sz="2400" b="1" dirty="0">
                <a:ea typeface="Calibri" panose="020F0502020204030204" pitchFamily="34" charset="0"/>
              </a:rPr>
              <a:t>podľa </a:t>
            </a:r>
            <a:r>
              <a:rPr lang="sk-SK" sz="2400" b="1" dirty="0">
                <a:effectLst/>
                <a:ea typeface="Calibri" panose="020F0502020204030204" pitchFamily="34" charset="0"/>
              </a:rPr>
              <a:t>umiestnenia v škôlke, </a:t>
            </a:r>
            <a:r>
              <a:rPr lang="sk-SK" sz="2400" b="1" dirty="0" err="1">
                <a:effectLst/>
                <a:ea typeface="Calibri" panose="020F0502020204030204" pitchFamily="34" charset="0"/>
              </a:rPr>
              <a:t>kontajnerovni</a:t>
            </a:r>
            <a:r>
              <a:rPr lang="sk-SK" sz="2400" b="1" dirty="0">
                <a:effectLst/>
                <a:ea typeface="Calibri" panose="020F0502020204030204" pitchFamily="34" charset="0"/>
              </a:rPr>
              <a:t>, skleníku a pod. </a:t>
            </a:r>
            <a:endParaRPr lang="sk-SK" sz="2400" b="1" dirty="0" smtClean="0">
              <a:effectLst/>
              <a:ea typeface="Calibri" panose="020F0502020204030204" pitchFamily="34" charset="0"/>
            </a:endParaRPr>
          </a:p>
          <a:p>
            <a:pPr marL="0" indent="0" algn="just">
              <a:lnSpc>
                <a:spcPct val="107000"/>
              </a:lnSpc>
              <a:spcAft>
                <a:spcPts val="800"/>
              </a:spcAft>
              <a:buNone/>
            </a:pPr>
            <a:r>
              <a:rPr lang="sk-SK" b="1" u="sng" dirty="0" smtClean="0">
                <a:solidFill>
                  <a:srgbClr val="0000FF"/>
                </a:solidFill>
              </a:rPr>
              <a:t>Aké minimálne doklady treba uchovávať kvôli </a:t>
            </a:r>
            <a:r>
              <a:rPr lang="sk-SK" b="1" u="sng" dirty="0" err="1" smtClean="0">
                <a:solidFill>
                  <a:srgbClr val="0000FF"/>
                </a:solidFill>
              </a:rPr>
              <a:t>vysledovateľnosti</a:t>
            </a:r>
            <a:r>
              <a:rPr lang="sk-SK" b="1" u="sng" dirty="0" smtClean="0">
                <a:solidFill>
                  <a:srgbClr val="0000FF"/>
                </a:solidFill>
              </a:rPr>
              <a:t> ? </a:t>
            </a:r>
          </a:p>
          <a:p>
            <a:pPr marL="0" indent="0" algn="just">
              <a:lnSpc>
                <a:spcPct val="107000"/>
              </a:lnSpc>
              <a:spcAft>
                <a:spcPts val="800"/>
              </a:spcAft>
              <a:buNone/>
            </a:pPr>
            <a:r>
              <a:rPr lang="sk-SK" sz="2400" b="1" dirty="0" smtClean="0"/>
              <a:t>Doklady o nákupe, výrobe a predaji a údaje z RP. </a:t>
            </a:r>
            <a:endParaRPr lang="sk-SK" sz="2400" b="1" dirty="0"/>
          </a:p>
        </p:txBody>
      </p:sp>
      <p:sp>
        <p:nvSpPr>
          <p:cNvPr id="4" name="Zástupný objekt pre dátum 3">
            <a:extLst>
              <a:ext uri="{FF2B5EF4-FFF2-40B4-BE49-F238E27FC236}">
                <a16:creationId xmlns:a16="http://schemas.microsoft.com/office/drawing/2014/main" id="{306EC385-D776-4598-8CE1-6E3BCE251C75}"/>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AB4143A8-E8B0-45C9-85C4-BEEC38101337}"/>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46FE2CB9-AD0B-4A62-9223-2E9FE5700BE3}"/>
              </a:ext>
            </a:extLst>
          </p:cNvPr>
          <p:cNvSpPr>
            <a:spLocks noGrp="1"/>
          </p:cNvSpPr>
          <p:nvPr>
            <p:ph type="sldNum" sz="quarter" idx="12"/>
          </p:nvPr>
        </p:nvSpPr>
        <p:spPr/>
        <p:txBody>
          <a:bodyPr/>
          <a:lstStyle/>
          <a:p>
            <a:fld id="{3A0EFBD9-7D15-4639-B143-8F39674E03CF}" type="slidenum">
              <a:rPr lang="sk-SK" smtClean="0"/>
              <a:t>60</a:t>
            </a:fld>
            <a:endParaRPr lang="sk-SK"/>
          </a:p>
        </p:txBody>
      </p:sp>
    </p:spTree>
    <p:extLst>
      <p:ext uri="{BB962C8B-B14F-4D97-AF65-F5344CB8AC3E}">
        <p14:creationId xmlns:p14="http://schemas.microsoft.com/office/powerpoint/2010/main" val="3924130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6057" y="764373"/>
            <a:ext cx="10940143" cy="966891"/>
          </a:xfrm>
        </p:spPr>
        <p:txBody>
          <a:bodyPr>
            <a:normAutofit/>
          </a:bodyPr>
          <a:lstStyle/>
          <a:p>
            <a:pPr algn="ctr"/>
            <a:r>
              <a:rPr lang="sk-SK" sz="2800" b="1" dirty="0"/>
              <a:t>Kedy sa kód </a:t>
            </a:r>
            <a:r>
              <a:rPr lang="sk-SK" sz="2800" b="1" dirty="0" err="1"/>
              <a:t>vysledovateľnosti</a:t>
            </a:r>
            <a:r>
              <a:rPr lang="sk-SK" sz="2800" b="1" dirty="0"/>
              <a:t> nemusí vypĺňať ?</a:t>
            </a:r>
          </a:p>
        </p:txBody>
      </p:sp>
      <p:sp>
        <p:nvSpPr>
          <p:cNvPr id="3" name="Zástupný objekt pre obsah 2"/>
          <p:cNvSpPr>
            <a:spLocks noGrp="1"/>
          </p:cNvSpPr>
          <p:nvPr>
            <p:ph idx="1"/>
          </p:nvPr>
        </p:nvSpPr>
        <p:spPr/>
        <p:txBody>
          <a:bodyPr/>
          <a:lstStyle/>
          <a:p>
            <a:pPr marL="0" indent="0">
              <a:lnSpc>
                <a:spcPct val="150000"/>
              </a:lnSpc>
              <a:buNone/>
            </a:pPr>
            <a:r>
              <a:rPr lang="sk-SK" dirty="0"/>
              <a:t>Ak rastliny na výsadbu spĺňajú všetky tieto podmienky: </a:t>
            </a:r>
          </a:p>
          <a:p>
            <a:pPr>
              <a:lnSpc>
                <a:spcPct val="150000"/>
              </a:lnSpc>
            </a:pPr>
            <a:r>
              <a:rPr lang="sk-SK" dirty="0"/>
              <a:t>a) sú pripravované takým spôsobom, že sú prichystané na predaj konečným používateľom bez akejkoľvek ďalšej prípravy, pričom neexistuje riziko týkajúce sa šírenia karanténnych škodcov Únie ani škodcov, na ktorých sa vzťahujú osobitné opatrenia a</a:t>
            </a:r>
          </a:p>
          <a:p>
            <a:pPr>
              <a:lnSpc>
                <a:spcPct val="150000"/>
              </a:lnSpc>
            </a:pPr>
            <a:r>
              <a:rPr lang="sk-SK" dirty="0"/>
              <a:t>b) nepatria medzi typy alebo druhy, ktoré podľa doplnkovej legislatívy musia mať kód </a:t>
            </a:r>
            <a:r>
              <a:rPr lang="sk-SK" dirty="0" err="1"/>
              <a:t>vysledovateľnosti</a:t>
            </a:r>
            <a:r>
              <a:rPr lang="sk-SK" dirty="0"/>
              <a:t> uvedený </a:t>
            </a:r>
          </a:p>
          <a:p>
            <a:endParaRPr lang="sk-SK" dirty="0"/>
          </a:p>
          <a:p>
            <a:pPr marL="0" indent="0">
              <a:buNone/>
            </a:pPr>
            <a:endParaRPr lang="sk-SK"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61</a:t>
            </a:fld>
            <a:endParaRPr lang="sk-SK"/>
          </a:p>
        </p:txBody>
      </p:sp>
      <p:sp>
        <p:nvSpPr>
          <p:cNvPr id="7" name="Šípka: plochá 6">
            <a:extLst>
              <a:ext uri="{FF2B5EF4-FFF2-40B4-BE49-F238E27FC236}">
                <a16:creationId xmlns:a16="http://schemas.microsoft.com/office/drawing/2014/main" id="{6BDFA0E4-DCB6-47E8-8138-C6CAB187B322}"/>
              </a:ext>
            </a:extLst>
          </p:cNvPr>
          <p:cNvSpPr/>
          <p:nvPr/>
        </p:nvSpPr>
        <p:spPr>
          <a:xfrm>
            <a:off x="5364480" y="5140770"/>
            <a:ext cx="3398520" cy="39439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1"/>
                </a:solidFill>
              </a:rPr>
              <a:t>pokračovanie</a:t>
            </a:r>
          </a:p>
        </p:txBody>
      </p:sp>
    </p:spTree>
    <p:extLst>
      <p:ext uri="{BB962C8B-B14F-4D97-AF65-F5344CB8AC3E}">
        <p14:creationId xmlns:p14="http://schemas.microsoft.com/office/powerpoint/2010/main" val="4102152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584200"/>
            <a:ext cx="10820400" cy="1704467"/>
          </a:xfrm>
        </p:spPr>
        <p:txBody>
          <a:bodyPr>
            <a:normAutofit fontScale="90000"/>
          </a:bodyPr>
          <a:lstStyle/>
          <a:p>
            <a:pPr algn="ctr"/>
            <a:r>
              <a:rPr lang="sk-SK" sz="2800" b="1" dirty="0">
                <a:solidFill>
                  <a:srgbClr val="0000FF"/>
                </a:solidFill>
              </a:rPr>
              <a:t>POZOR !!!</a:t>
            </a:r>
            <a:br>
              <a:rPr lang="sk-SK" sz="2800" b="1" dirty="0">
                <a:solidFill>
                  <a:srgbClr val="0000FF"/>
                </a:solidFill>
              </a:rPr>
            </a:br>
            <a:r>
              <a:rPr lang="sk-SK" sz="2800" b="1" dirty="0">
                <a:solidFill>
                  <a:srgbClr val="FF0000"/>
                </a:solidFill>
                <a:hlinkClick r:id="rId2"/>
              </a:rPr>
              <a:t>Vykonávacie rozhodnutie KOM </a:t>
            </a:r>
            <a:r>
              <a:rPr lang="sk-SK" sz="2800" b="1" dirty="0" smtClean="0">
                <a:solidFill>
                  <a:srgbClr val="FF0000"/>
                </a:solidFill>
                <a:hlinkClick r:id="rId2"/>
              </a:rPr>
              <a:t>2020/1770</a:t>
            </a:r>
            <a:r>
              <a:rPr lang="sk-SK" sz="2800" b="1" dirty="0" smtClean="0">
                <a:solidFill>
                  <a:srgbClr val="FF0000"/>
                </a:solidFill>
              </a:rPr>
              <a:t/>
            </a:r>
            <a:br>
              <a:rPr lang="sk-SK" sz="2800" b="1" dirty="0" smtClean="0">
                <a:solidFill>
                  <a:srgbClr val="FF0000"/>
                </a:solidFill>
              </a:rPr>
            </a:br>
            <a:r>
              <a:rPr lang="sk-SK" sz="2800" b="1" dirty="0" smtClean="0">
                <a:solidFill>
                  <a:srgbClr val="FF0000"/>
                </a:solidFill>
              </a:rPr>
              <a:t>uplatňuje sa od 31. decembra 2021 !!!</a:t>
            </a:r>
            <a:r>
              <a:rPr lang="sk-SK" sz="2800" b="1" dirty="0"/>
              <a:t/>
            </a:r>
            <a:br>
              <a:rPr lang="sk-SK" sz="2800" b="1" dirty="0"/>
            </a:br>
            <a:r>
              <a:rPr lang="sk-SK" sz="2800" b="1" dirty="0"/>
              <a:t>Zoznam rastlín určených na výsadbu, ktoré</a:t>
            </a:r>
            <a:br>
              <a:rPr lang="sk-SK" sz="2800" b="1" dirty="0"/>
            </a:br>
            <a:r>
              <a:rPr lang="sk-SK" sz="2800" b="1" dirty="0"/>
              <a:t> </a:t>
            </a:r>
            <a:r>
              <a:rPr lang="sk-SK" sz="2800" b="1" dirty="0">
                <a:solidFill>
                  <a:srgbClr val="FF0000"/>
                </a:solidFill>
              </a:rPr>
              <a:t>musia mať na RP vždy uvedený kód </a:t>
            </a:r>
            <a:r>
              <a:rPr lang="sk-SK" sz="2800" b="1" dirty="0" err="1">
                <a:solidFill>
                  <a:srgbClr val="FF0000"/>
                </a:solidFill>
              </a:rPr>
              <a:t>vysledovateľnosti</a:t>
            </a:r>
            <a:r>
              <a:rPr lang="sk-SK" sz="2800" b="1" dirty="0">
                <a:solidFill>
                  <a:srgbClr val="FF0000"/>
                </a:solidFill>
              </a:rPr>
              <a:t>:</a:t>
            </a:r>
          </a:p>
        </p:txBody>
      </p:sp>
      <p:sp>
        <p:nvSpPr>
          <p:cNvPr id="3" name="Zástupný objekt pre obsah 2"/>
          <p:cNvSpPr>
            <a:spLocks noGrp="1"/>
          </p:cNvSpPr>
          <p:nvPr>
            <p:ph idx="1"/>
          </p:nvPr>
        </p:nvSpPr>
        <p:spPr>
          <a:xfrm>
            <a:off x="685800" y="2794635"/>
            <a:ext cx="10820400" cy="3282315"/>
          </a:xfrm>
        </p:spPr>
        <p:txBody>
          <a:bodyPr/>
          <a:lstStyle/>
          <a:p>
            <a:pPr marL="0" indent="0">
              <a:buNone/>
            </a:pPr>
            <a:r>
              <a:rPr lang="sk-SK" i="1" dirty="0" err="1"/>
              <a:t>Coffea</a:t>
            </a:r>
            <a:r>
              <a:rPr lang="sk-SK" i="1" dirty="0"/>
              <a:t> – </a:t>
            </a:r>
            <a:r>
              <a:rPr lang="sk-SK" dirty="0"/>
              <a:t>kávovník</a:t>
            </a:r>
            <a:endParaRPr lang="sk-SK" i="1" dirty="0"/>
          </a:p>
          <a:p>
            <a:pPr marL="0" indent="0">
              <a:buNone/>
            </a:pPr>
            <a:r>
              <a:rPr lang="sk-SK" i="1" dirty="0" err="1"/>
              <a:t>Lavandula</a:t>
            </a:r>
            <a:r>
              <a:rPr lang="sk-SK" i="1" dirty="0"/>
              <a:t> </a:t>
            </a:r>
            <a:r>
              <a:rPr lang="sk-SK" i="1" dirty="0" err="1"/>
              <a:t>dentata</a:t>
            </a:r>
            <a:r>
              <a:rPr lang="sk-SK" i="1" dirty="0"/>
              <a:t> – </a:t>
            </a:r>
            <a:r>
              <a:rPr lang="sk-SK" dirty="0"/>
              <a:t>levanduľa zúbkatá</a:t>
            </a:r>
            <a:endParaRPr lang="sk-SK" i="1" dirty="0"/>
          </a:p>
          <a:p>
            <a:pPr marL="0" indent="0">
              <a:buNone/>
            </a:pPr>
            <a:r>
              <a:rPr lang="sk-SK" i="1" dirty="0" err="1"/>
              <a:t>Nerium</a:t>
            </a:r>
            <a:r>
              <a:rPr lang="sk-SK" i="1" dirty="0"/>
              <a:t> oleander – </a:t>
            </a:r>
            <a:r>
              <a:rPr lang="sk-SK" dirty="0"/>
              <a:t>oleander obyčajný</a:t>
            </a:r>
            <a:endParaRPr lang="sk-SK" i="1" dirty="0"/>
          </a:p>
          <a:p>
            <a:pPr marL="0" indent="0">
              <a:buNone/>
            </a:pPr>
            <a:r>
              <a:rPr lang="sk-SK" i="1" dirty="0" err="1"/>
              <a:t>Olea</a:t>
            </a:r>
            <a:r>
              <a:rPr lang="sk-SK" i="1" dirty="0"/>
              <a:t> </a:t>
            </a:r>
            <a:r>
              <a:rPr lang="sk-SK" i="1" dirty="0" err="1"/>
              <a:t>europea</a:t>
            </a:r>
            <a:r>
              <a:rPr lang="sk-SK" i="1" dirty="0"/>
              <a:t> – </a:t>
            </a:r>
            <a:r>
              <a:rPr lang="sk-SK" dirty="0"/>
              <a:t>oliva európska</a:t>
            </a:r>
            <a:endParaRPr lang="sk-SK" i="1" dirty="0"/>
          </a:p>
          <a:p>
            <a:pPr marL="0" indent="0">
              <a:buNone/>
            </a:pPr>
            <a:r>
              <a:rPr lang="sk-SK" i="1" dirty="0" err="1"/>
              <a:t>Polygala</a:t>
            </a:r>
            <a:r>
              <a:rPr lang="sk-SK" i="1" dirty="0"/>
              <a:t> </a:t>
            </a:r>
            <a:r>
              <a:rPr lang="sk-SK" i="1" dirty="0" err="1"/>
              <a:t>myrifolia</a:t>
            </a:r>
            <a:r>
              <a:rPr lang="sk-SK" i="1" dirty="0"/>
              <a:t> – </a:t>
            </a:r>
            <a:r>
              <a:rPr lang="sk-SK" dirty="0" err="1"/>
              <a:t>horčinka</a:t>
            </a:r>
            <a:r>
              <a:rPr lang="sk-SK" dirty="0"/>
              <a:t> nádherná</a:t>
            </a:r>
            <a:endParaRPr lang="sk-SK" i="1" dirty="0"/>
          </a:p>
          <a:p>
            <a:pPr marL="0" indent="0">
              <a:buNone/>
            </a:pPr>
            <a:r>
              <a:rPr lang="sk-SK" i="1" dirty="0" err="1"/>
              <a:t>Prunus</a:t>
            </a:r>
            <a:r>
              <a:rPr lang="sk-SK" i="1" dirty="0"/>
              <a:t> </a:t>
            </a:r>
            <a:r>
              <a:rPr lang="sk-SK" i="1" dirty="0" err="1"/>
              <a:t>dulcis</a:t>
            </a:r>
            <a:r>
              <a:rPr lang="sk-SK" dirty="0"/>
              <a:t> – mandľa obyčajná</a:t>
            </a:r>
          </a:p>
          <a:p>
            <a:pPr marL="0" indent="0">
              <a:buNone/>
            </a:pPr>
            <a:r>
              <a:rPr lang="sk-SK" i="1" dirty="0" err="1"/>
              <a:t>Solanum</a:t>
            </a:r>
            <a:r>
              <a:rPr lang="sk-SK" i="1" dirty="0"/>
              <a:t> </a:t>
            </a:r>
            <a:r>
              <a:rPr lang="sk-SK" i="1" dirty="0" err="1"/>
              <a:t>tuberosum</a:t>
            </a:r>
            <a:r>
              <a:rPr lang="sk-SK" i="1" dirty="0"/>
              <a:t> </a:t>
            </a:r>
            <a:r>
              <a:rPr lang="sk-SK" dirty="0"/>
              <a:t>– sadivové zemiaky</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62</a:t>
            </a:fld>
            <a:endParaRPr lang="sk-SK"/>
          </a:p>
        </p:txBody>
      </p:sp>
    </p:spTree>
    <p:extLst>
      <p:ext uri="{BB962C8B-B14F-4D97-AF65-F5344CB8AC3E}">
        <p14:creationId xmlns:p14="http://schemas.microsoft.com/office/powerpoint/2010/main" val="33039947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DE91BB-695B-447A-9043-EE77C79A0784}"/>
              </a:ext>
            </a:extLst>
          </p:cNvPr>
          <p:cNvSpPr>
            <a:spLocks noGrp="1"/>
          </p:cNvSpPr>
          <p:nvPr>
            <p:ph type="title"/>
          </p:nvPr>
        </p:nvSpPr>
        <p:spPr>
          <a:xfrm>
            <a:off x="685800" y="764373"/>
            <a:ext cx="10820400" cy="1293028"/>
          </a:xfrm>
        </p:spPr>
        <p:txBody>
          <a:bodyPr/>
          <a:lstStyle/>
          <a:p>
            <a:pPr algn="ctr"/>
            <a:r>
              <a:rPr lang="sk-SK" b="1" dirty="0">
                <a:solidFill>
                  <a:srgbClr val="FF0000"/>
                </a:solidFill>
              </a:rPr>
              <a:t>INTERNETOVÝ PREDAJ – nové povinnosti</a:t>
            </a:r>
          </a:p>
        </p:txBody>
      </p:sp>
      <p:sp>
        <p:nvSpPr>
          <p:cNvPr id="3" name="Zástupný objekt pre obsah 2">
            <a:extLst>
              <a:ext uri="{FF2B5EF4-FFF2-40B4-BE49-F238E27FC236}">
                <a16:creationId xmlns:a16="http://schemas.microsoft.com/office/drawing/2014/main" id="{8B7CA89D-4A21-499C-96C2-72525A2CFDCC}"/>
              </a:ext>
            </a:extLst>
          </p:cNvPr>
          <p:cNvSpPr>
            <a:spLocks noGrp="1"/>
          </p:cNvSpPr>
          <p:nvPr>
            <p:ph idx="1"/>
          </p:nvPr>
        </p:nvSpPr>
        <p:spPr>
          <a:xfrm>
            <a:off x="685800" y="1853514"/>
            <a:ext cx="10820400" cy="4365171"/>
          </a:xfrm>
        </p:spPr>
        <p:txBody>
          <a:bodyPr/>
          <a:lstStyle/>
          <a:p>
            <a:pPr marL="0" indent="0">
              <a:buNone/>
            </a:pPr>
            <a:endParaRPr lang="sk-SK" dirty="0"/>
          </a:p>
          <a:p>
            <a:r>
              <a:rPr lang="sk-SK" b="1" dirty="0"/>
              <a:t>POVINNOSŤ REGISTRÁCIE</a:t>
            </a:r>
          </a:p>
          <a:p>
            <a:endParaRPr lang="sk-SK" b="1" dirty="0"/>
          </a:p>
          <a:p>
            <a:r>
              <a:rPr lang="sk-SK" b="1" dirty="0"/>
              <a:t>POVINNOSŤ INFORMOVAŤ ZÁKAZNÍKOV – pri dovoze</a:t>
            </a:r>
          </a:p>
          <a:p>
            <a:endParaRPr lang="sk-SK" b="1" dirty="0"/>
          </a:p>
          <a:p>
            <a:r>
              <a:rPr lang="sk-SK" b="1" dirty="0"/>
              <a:t>PASOVÁ POVINNOSŤ – na </a:t>
            </a:r>
            <a:r>
              <a:rPr lang="sk-SK" b="1" dirty="0">
                <a:solidFill>
                  <a:srgbClr val="FF0000"/>
                </a:solidFill>
              </a:rPr>
              <a:t>VŠETKY </a:t>
            </a:r>
            <a:r>
              <a:rPr lang="sk-SK" b="1" dirty="0"/>
              <a:t>rastliny predávané prostredníctvom zmluvy uzavretej na diaľku </a:t>
            </a:r>
          </a:p>
          <a:p>
            <a:endParaRPr lang="sk-SK" dirty="0"/>
          </a:p>
          <a:p>
            <a:endParaRPr lang="sk-SK" dirty="0"/>
          </a:p>
        </p:txBody>
      </p:sp>
      <p:sp>
        <p:nvSpPr>
          <p:cNvPr id="4" name="Zástupný objekt pre dátum 3">
            <a:extLst>
              <a:ext uri="{FF2B5EF4-FFF2-40B4-BE49-F238E27FC236}">
                <a16:creationId xmlns:a16="http://schemas.microsoft.com/office/drawing/2014/main" id="{C3CB8DA1-4D3D-45E2-8772-0F6795027619}"/>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83ECB47B-FE73-42EC-8633-A1E3092937B0}"/>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C6D70CC8-4F24-4026-93B8-0C011CE1EF2E}"/>
              </a:ext>
            </a:extLst>
          </p:cNvPr>
          <p:cNvSpPr>
            <a:spLocks noGrp="1"/>
          </p:cNvSpPr>
          <p:nvPr>
            <p:ph type="sldNum" sz="quarter" idx="12"/>
          </p:nvPr>
        </p:nvSpPr>
        <p:spPr/>
        <p:txBody>
          <a:bodyPr/>
          <a:lstStyle/>
          <a:p>
            <a:fld id="{3A0EFBD9-7D15-4639-B143-8F39674E03CF}" type="slidenum">
              <a:rPr lang="sk-SK" smtClean="0"/>
              <a:t>63</a:t>
            </a:fld>
            <a:endParaRPr lang="sk-SK"/>
          </a:p>
        </p:txBody>
      </p:sp>
      <p:pic>
        <p:nvPicPr>
          <p:cNvPr id="8" name="Obrázok 7">
            <a:extLst>
              <a:ext uri="{FF2B5EF4-FFF2-40B4-BE49-F238E27FC236}">
                <a16:creationId xmlns:a16="http://schemas.microsoft.com/office/drawing/2014/main" id="{24DD7E85-5A5B-4A8E-A961-287C53357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566" y="2012416"/>
            <a:ext cx="2231634" cy="1628701"/>
          </a:xfrm>
          <a:prstGeom prst="rect">
            <a:avLst/>
          </a:prstGeom>
        </p:spPr>
      </p:pic>
      <p:pic>
        <p:nvPicPr>
          <p:cNvPr id="9" name="Afbeelding 1">
            <a:extLst>
              <a:ext uri="{FF2B5EF4-FFF2-40B4-BE49-F238E27FC236}">
                <a16:creationId xmlns:a16="http://schemas.microsoft.com/office/drawing/2014/main" id="{EACA1604-3A41-48C6-AB31-D21B8BE6C3F8}"/>
              </a:ext>
            </a:extLst>
          </p:cNvPr>
          <p:cNvPicPr>
            <a:picLocks noChangeAspect="1"/>
          </p:cNvPicPr>
          <p:nvPr/>
        </p:nvPicPr>
        <p:blipFill>
          <a:blip r:embed="rId3"/>
          <a:stretch>
            <a:fillRect/>
          </a:stretch>
        </p:blipFill>
        <p:spPr>
          <a:xfrm>
            <a:off x="348064" y="4665818"/>
            <a:ext cx="3069406" cy="1621447"/>
          </a:xfrm>
          <a:prstGeom prst="rect">
            <a:avLst/>
          </a:prstGeom>
        </p:spPr>
      </p:pic>
    </p:spTree>
    <p:extLst>
      <p:ext uri="{BB962C8B-B14F-4D97-AF65-F5344CB8AC3E}">
        <p14:creationId xmlns:p14="http://schemas.microsoft.com/office/powerpoint/2010/main" val="29306325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27E35A-01F7-42A9-B1B0-7784CCF388A6}"/>
              </a:ext>
            </a:extLst>
          </p:cNvPr>
          <p:cNvSpPr>
            <a:spLocks noGrp="1"/>
          </p:cNvSpPr>
          <p:nvPr>
            <p:ph type="title"/>
          </p:nvPr>
        </p:nvSpPr>
        <p:spPr>
          <a:xfrm>
            <a:off x="771144" y="896683"/>
            <a:ext cx="10820400" cy="1293028"/>
          </a:xfrm>
        </p:spPr>
        <p:txBody>
          <a:bodyPr/>
          <a:lstStyle/>
          <a:p>
            <a:pPr algn="ctr"/>
            <a:r>
              <a:rPr lang="sk-SK" dirty="0"/>
              <a:t>Čo sa skrýva pod pojmom predaj prostredníctvom zmlúv uzavretých na diaľku ? </a:t>
            </a:r>
          </a:p>
        </p:txBody>
      </p:sp>
      <p:sp>
        <p:nvSpPr>
          <p:cNvPr id="3" name="Zástupný objekt pre obsah 2">
            <a:extLst>
              <a:ext uri="{FF2B5EF4-FFF2-40B4-BE49-F238E27FC236}">
                <a16:creationId xmlns:a16="http://schemas.microsoft.com/office/drawing/2014/main" id="{70E49FA3-9035-42AE-A3BA-CDCB8AB9A466}"/>
              </a:ext>
            </a:extLst>
          </p:cNvPr>
          <p:cNvSpPr>
            <a:spLocks noGrp="1"/>
          </p:cNvSpPr>
          <p:nvPr>
            <p:ph idx="1"/>
          </p:nvPr>
        </p:nvSpPr>
        <p:spPr/>
        <p:txBody>
          <a:bodyPr/>
          <a:lstStyle/>
          <a:p>
            <a:pPr marL="0" indent="0" algn="just">
              <a:lnSpc>
                <a:spcPct val="150000"/>
              </a:lnSpc>
              <a:buNone/>
            </a:pPr>
            <a:r>
              <a:rPr lang="sk-SK" b="1" dirty="0"/>
              <a:t>Zmluva uzavretá na diaľku je zmluva </a:t>
            </a:r>
            <a:r>
              <a:rPr lang="sk-SK" b="1" dirty="0">
                <a:solidFill>
                  <a:srgbClr val="FF0000"/>
                </a:solidFill>
              </a:rPr>
              <a:t>medzi predávajúcim </a:t>
            </a:r>
            <a:r>
              <a:rPr lang="sk-SK" b="1" dirty="0"/>
              <a:t>(pri uzatváraní a plnení zmluvy koná v rámci predmetu svojej podnikateľskej činnosti alebo povolania)</a:t>
            </a:r>
            <a:r>
              <a:rPr lang="sk-SK" b="1" dirty="0">
                <a:solidFill>
                  <a:srgbClr val="FF0000"/>
                </a:solidFill>
              </a:rPr>
              <a:t> a spotrebiteľom </a:t>
            </a:r>
            <a:r>
              <a:rPr lang="sk-SK" b="1" dirty="0"/>
              <a:t>(pri uzatváraní a plnení zmluvy nekoná v rámci predmetu svojej podnikateľskej činnosti, zamestnania alebo povolania) dohodnutá a </a:t>
            </a:r>
            <a:r>
              <a:rPr lang="sk-SK" b="1" dirty="0">
                <a:solidFill>
                  <a:srgbClr val="FF0000"/>
                </a:solidFill>
              </a:rPr>
              <a:t>uzavretá výlučne prostredníctvom jedného alebo viacerých prostriedkov diaľkovej komunikácie bez súčasnej fyzickej prítomnosti predávajúceho a spotrebiteľa</a:t>
            </a:r>
            <a:r>
              <a:rPr lang="sk-SK" b="1" dirty="0"/>
              <a:t>, </a:t>
            </a:r>
            <a:r>
              <a:rPr lang="sk-SK" b="1" u="sng" dirty="0"/>
              <a:t>najmä využitím </a:t>
            </a:r>
            <a:r>
              <a:rPr lang="sk-SK" b="1" dirty="0">
                <a:solidFill>
                  <a:srgbClr val="0000FF"/>
                </a:solidFill>
              </a:rPr>
              <a:t>webového sídla, elektronickej pošty, telefónu, faxu, adresného listu </a:t>
            </a:r>
            <a:r>
              <a:rPr lang="sk-SK" b="1" dirty="0"/>
              <a:t>alebo </a:t>
            </a:r>
            <a:r>
              <a:rPr lang="sk-SK" b="1" dirty="0">
                <a:solidFill>
                  <a:srgbClr val="0000FF"/>
                </a:solidFill>
              </a:rPr>
              <a:t>ponukového katalógu</a:t>
            </a:r>
            <a:r>
              <a:rPr lang="sk-SK" b="1" dirty="0"/>
              <a:t>.</a:t>
            </a:r>
          </a:p>
        </p:txBody>
      </p:sp>
      <p:sp>
        <p:nvSpPr>
          <p:cNvPr id="4" name="Zástupný objekt pre dátum 3">
            <a:extLst>
              <a:ext uri="{FF2B5EF4-FFF2-40B4-BE49-F238E27FC236}">
                <a16:creationId xmlns:a16="http://schemas.microsoft.com/office/drawing/2014/main" id="{BB3CCE71-839C-4632-B701-C92AED667894}"/>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D6BCAEB6-0CE6-4863-8017-F6BF759FB49A}"/>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438A105B-B3B6-4971-BFFD-FBFA713690D5}"/>
              </a:ext>
            </a:extLst>
          </p:cNvPr>
          <p:cNvSpPr>
            <a:spLocks noGrp="1"/>
          </p:cNvSpPr>
          <p:nvPr>
            <p:ph type="sldNum" sz="quarter" idx="12"/>
          </p:nvPr>
        </p:nvSpPr>
        <p:spPr/>
        <p:txBody>
          <a:bodyPr/>
          <a:lstStyle/>
          <a:p>
            <a:fld id="{3A0EFBD9-7D15-4639-B143-8F39674E03CF}" type="slidenum">
              <a:rPr lang="sk-SK" smtClean="0"/>
              <a:t>64</a:t>
            </a:fld>
            <a:endParaRPr lang="sk-SK"/>
          </a:p>
        </p:txBody>
      </p:sp>
    </p:spTree>
    <p:extLst>
      <p:ext uri="{BB962C8B-B14F-4D97-AF65-F5344CB8AC3E}">
        <p14:creationId xmlns:p14="http://schemas.microsoft.com/office/powerpoint/2010/main" val="41977974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764373"/>
            <a:ext cx="10820400" cy="1293028"/>
          </a:xfrm>
        </p:spPr>
        <p:txBody>
          <a:bodyPr>
            <a:normAutofit/>
          </a:bodyPr>
          <a:lstStyle/>
          <a:p>
            <a:pPr algn="ctr"/>
            <a:r>
              <a:rPr lang="sk-SK" sz="3200" b="1" dirty="0"/>
              <a:t>Informácie, ktoré sa majú poskytnúť </a:t>
            </a:r>
            <a:br>
              <a:rPr lang="sk-SK" sz="3200" b="1" dirty="0"/>
            </a:br>
            <a:r>
              <a:rPr lang="sk-SK" sz="3200" b="1" dirty="0"/>
              <a:t>klientom poštových služieb</a:t>
            </a:r>
            <a:endParaRPr lang="sk-SK" sz="3200" dirty="0"/>
          </a:p>
        </p:txBody>
      </p:sp>
      <p:sp>
        <p:nvSpPr>
          <p:cNvPr id="3" name="Zástupný symbol obsahu 2"/>
          <p:cNvSpPr>
            <a:spLocks noGrp="1"/>
          </p:cNvSpPr>
          <p:nvPr>
            <p:ph idx="1"/>
          </p:nvPr>
        </p:nvSpPr>
        <p:spPr/>
        <p:txBody>
          <a:bodyPr>
            <a:normAutofit lnSpcReduction="10000"/>
          </a:bodyPr>
          <a:lstStyle/>
          <a:p>
            <a:pPr marL="0" indent="0" algn="just">
              <a:lnSpc>
                <a:spcPct val="150000"/>
              </a:lnSpc>
              <a:buNone/>
            </a:pPr>
            <a:r>
              <a:rPr lang="sk-SK" b="1" dirty="0">
                <a:solidFill>
                  <a:srgbClr val="FF0000"/>
                </a:solidFill>
              </a:rPr>
              <a:t>POVINNOSTI PRE INTERNETOVÝ PREDAJ</a:t>
            </a:r>
          </a:p>
          <a:p>
            <a:pPr marL="0" indent="0" algn="just">
              <a:lnSpc>
                <a:spcPct val="150000"/>
              </a:lnSpc>
              <a:buNone/>
            </a:pPr>
            <a:r>
              <a:rPr lang="sk-SK" dirty="0"/>
              <a:t>Poskytovatelia poštových služieb a </a:t>
            </a:r>
            <a:r>
              <a:rPr lang="sk-SK" b="1" dirty="0">
                <a:solidFill>
                  <a:srgbClr val="C00000"/>
                </a:solidFill>
              </a:rPr>
              <a:t>profesionálni prevádzkovatelia, ktorí sú zapojení do predaja prostredníctvom zmlúv uzavretých na diaľku (internetový predaj)</a:t>
            </a:r>
            <a:r>
              <a:rPr lang="sk-SK" dirty="0"/>
              <a:t>, poskytujú svojim klientom informácie, týkajúce sa </a:t>
            </a:r>
            <a:r>
              <a:rPr lang="sk-SK" b="1" dirty="0">
                <a:solidFill>
                  <a:srgbClr val="C00000"/>
                </a:solidFill>
              </a:rPr>
              <a:t>zákazov</a:t>
            </a:r>
            <a:r>
              <a:rPr lang="sk-SK" dirty="0"/>
              <a:t> (zákaz dovozu do EÚ), </a:t>
            </a:r>
            <a:r>
              <a:rPr lang="sk-SK" b="1" dirty="0">
                <a:solidFill>
                  <a:srgbClr val="C00000"/>
                </a:solidFill>
              </a:rPr>
              <a:t>požiadaviek</a:t>
            </a:r>
            <a:r>
              <a:rPr lang="sk-SK" b="1" dirty="0"/>
              <a:t> </a:t>
            </a:r>
            <a:r>
              <a:rPr lang="sk-SK" dirty="0"/>
              <a:t>(FC z krajiny pôvodu a osobitné požiadavky), </a:t>
            </a:r>
            <a:r>
              <a:rPr lang="sk-SK" b="1" dirty="0">
                <a:solidFill>
                  <a:srgbClr val="C00000"/>
                </a:solidFill>
              </a:rPr>
              <a:t>zoznamov vysoko rizikových </a:t>
            </a:r>
            <a:r>
              <a:rPr lang="sk-SK" dirty="0"/>
              <a:t>rastlín, rastlinných produktov a iných predmetov). Informácie budú poskytnuté vo forme </a:t>
            </a:r>
            <a:r>
              <a:rPr lang="sk-SK" b="1" dirty="0"/>
              <a:t>plagátov</a:t>
            </a:r>
            <a:r>
              <a:rPr lang="sk-SK" dirty="0"/>
              <a:t> alebo </a:t>
            </a:r>
            <a:r>
              <a:rPr lang="sk-SK" b="1" dirty="0"/>
              <a:t>brožúr</a:t>
            </a:r>
            <a:r>
              <a:rPr lang="sk-SK" dirty="0"/>
              <a:t> a prípadne na ich </a:t>
            </a:r>
            <a:r>
              <a:rPr lang="sk-SK" b="1" dirty="0">
                <a:solidFill>
                  <a:srgbClr val="0000FF"/>
                </a:solidFill>
              </a:rPr>
              <a:t>webovej stránke</a:t>
            </a:r>
            <a:r>
              <a:rPr lang="sk-SK" dirty="0"/>
              <a:t>. Tieto informácie možno sprístupniť formou odkazu na stránku ÚKSÚP:  </a:t>
            </a:r>
            <a:r>
              <a:rPr lang="sk-SK" b="1" dirty="0">
                <a:solidFill>
                  <a:schemeClr val="accent1">
                    <a:lumMod val="75000"/>
                  </a:schemeClr>
                </a:solidFill>
                <a:hlinkClick r:id="rId2">
                  <a:extLst>
                    <a:ext uri="{A12FA001-AC4F-418D-AE19-62706E023703}">
                      <ahyp:hlinkClr xmlns="" xmlns:ahyp="http://schemas.microsoft.com/office/drawing/2018/hyperlinkcolor" val="tx"/>
                    </a:ext>
                  </a:extLst>
                </a:hlinkClick>
              </a:rPr>
              <a:t>https://www.uksup.sk/internetovy-predaj</a:t>
            </a:r>
            <a:r>
              <a:rPr lang="sk-SK" b="1" dirty="0">
                <a:solidFill>
                  <a:schemeClr val="accent1">
                    <a:lumMod val="75000"/>
                  </a:schemeClr>
                </a:solidFill>
              </a:rPr>
              <a:t> </a:t>
            </a:r>
          </a:p>
        </p:txBody>
      </p:sp>
      <p:sp>
        <p:nvSpPr>
          <p:cNvPr id="4" name="Zástupný symbol dátumu 3"/>
          <p:cNvSpPr>
            <a:spLocks noGrp="1"/>
          </p:cNvSpPr>
          <p:nvPr>
            <p:ph type="dt" sz="half" idx="10"/>
          </p:nvPr>
        </p:nvSpPr>
        <p:spPr/>
        <p:txBody>
          <a:bodyPr/>
          <a:lstStyle/>
          <a:p>
            <a:fld id="{84A44F4B-FE2E-48C9-8236-59B0A6BEA0D8}"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65</a:t>
            </a:fld>
            <a:endParaRPr lang="sk-SK"/>
          </a:p>
        </p:txBody>
      </p:sp>
    </p:spTree>
    <p:extLst>
      <p:ext uri="{BB962C8B-B14F-4D97-AF65-F5344CB8AC3E}">
        <p14:creationId xmlns:p14="http://schemas.microsoft.com/office/powerpoint/2010/main" val="3609709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EB54E-23BA-45B7-9314-F8525BD1D6DF}"/>
              </a:ext>
            </a:extLst>
          </p:cNvPr>
          <p:cNvSpPr>
            <a:spLocks noGrp="1"/>
          </p:cNvSpPr>
          <p:nvPr>
            <p:ph type="title"/>
          </p:nvPr>
        </p:nvSpPr>
        <p:spPr>
          <a:xfrm>
            <a:off x="723900" y="866775"/>
            <a:ext cx="4114800" cy="1333500"/>
          </a:xfrm>
        </p:spPr>
        <p:txBody>
          <a:bodyPr>
            <a:normAutofit/>
          </a:bodyPr>
          <a:lstStyle/>
          <a:p>
            <a:pPr algn="ctr"/>
            <a:r>
              <a:rPr lang="sk-SK" sz="2800" b="1" dirty="0"/>
              <a:t>INTERNETOVÝ PREDAJ – </a:t>
            </a:r>
            <a:br>
              <a:rPr lang="sk-SK" sz="2800" b="1" dirty="0"/>
            </a:br>
            <a:r>
              <a:rPr lang="sk-SK" sz="2800" b="1" dirty="0">
                <a:solidFill>
                  <a:srgbClr val="C00000"/>
                </a:solidFill>
              </a:rPr>
              <a:t>pasová povinnosť</a:t>
            </a:r>
            <a:endParaRPr lang="sk-SK" sz="2800" dirty="0">
              <a:solidFill>
                <a:srgbClr val="C00000"/>
              </a:solidFill>
            </a:endParaRPr>
          </a:p>
        </p:txBody>
      </p:sp>
      <p:sp>
        <p:nvSpPr>
          <p:cNvPr id="10" name="Zástupný symbol obsahu 9"/>
          <p:cNvSpPr>
            <a:spLocks noGrp="1"/>
          </p:cNvSpPr>
          <p:nvPr>
            <p:ph idx="1"/>
          </p:nvPr>
        </p:nvSpPr>
        <p:spPr/>
        <p:txBody>
          <a:bodyPr/>
          <a:lstStyle/>
          <a:p>
            <a:endParaRPr lang="sk-SK"/>
          </a:p>
        </p:txBody>
      </p:sp>
      <p:sp>
        <p:nvSpPr>
          <p:cNvPr id="3" name="Zástupný objekt pre obsah 2">
            <a:extLst>
              <a:ext uri="{FF2B5EF4-FFF2-40B4-BE49-F238E27FC236}">
                <a16:creationId xmlns:a16="http://schemas.microsoft.com/office/drawing/2014/main" id="{E6B46A8F-CEE7-49EB-AAD8-C6274B3651FF}"/>
              </a:ext>
            </a:extLst>
          </p:cNvPr>
          <p:cNvSpPr>
            <a:spLocks noGrp="1"/>
          </p:cNvSpPr>
          <p:nvPr>
            <p:ph type="body" sz="half" idx="2"/>
          </p:nvPr>
        </p:nvSpPr>
        <p:spPr>
          <a:xfrm>
            <a:off x="571500" y="2752725"/>
            <a:ext cx="4229100" cy="3465959"/>
          </a:xfrm>
        </p:spPr>
        <p:txBody>
          <a:bodyPr/>
          <a:lstStyle/>
          <a:p>
            <a:pPr marL="0" indent="0" algn="ctr">
              <a:lnSpc>
                <a:spcPct val="150000"/>
              </a:lnSpc>
              <a:buNone/>
            </a:pPr>
            <a:r>
              <a:rPr lang="sk-SK" sz="2000" b="1" dirty="0"/>
              <a:t>Pri predaji rastlín prostredníctvom internetového obchodu musia byť všetky rastliny a rastlinné produkty, ktoré podliehajú pasovej povinnosti, sprevádzané rastlinným pasom. </a:t>
            </a:r>
            <a:endParaRPr lang="sk-SK" sz="2000" b="1" dirty="0" smtClean="0"/>
          </a:p>
          <a:p>
            <a:pPr marL="0" indent="0" algn="ctr">
              <a:lnSpc>
                <a:spcPct val="150000"/>
              </a:lnSpc>
              <a:buNone/>
            </a:pPr>
            <a:endParaRPr lang="sk-SK" sz="2000" b="1" dirty="0"/>
          </a:p>
          <a:p>
            <a:endParaRPr lang="sk-SK" dirty="0"/>
          </a:p>
        </p:txBody>
      </p:sp>
      <p:sp>
        <p:nvSpPr>
          <p:cNvPr id="4" name="Zástupný objekt pre dátum 3">
            <a:extLst>
              <a:ext uri="{FF2B5EF4-FFF2-40B4-BE49-F238E27FC236}">
                <a16:creationId xmlns:a16="http://schemas.microsoft.com/office/drawing/2014/main" id="{396DB8D9-D89C-44B3-AFF9-0681B71B0A50}"/>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3B8C8E17-29F8-46F7-B983-B3BEEE1101E0}"/>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F0D5A587-DA12-4FF2-990D-FE57B6957F21}"/>
              </a:ext>
            </a:extLst>
          </p:cNvPr>
          <p:cNvSpPr>
            <a:spLocks noGrp="1"/>
          </p:cNvSpPr>
          <p:nvPr>
            <p:ph type="sldNum" sz="quarter" idx="12"/>
          </p:nvPr>
        </p:nvSpPr>
        <p:spPr/>
        <p:txBody>
          <a:bodyPr/>
          <a:lstStyle/>
          <a:p>
            <a:fld id="{3A0EFBD9-7D15-4639-B143-8F39674E03CF}" type="slidenum">
              <a:rPr lang="sk-SK" smtClean="0"/>
              <a:t>66</a:t>
            </a:fld>
            <a:endParaRPr lang="sk-SK"/>
          </a:p>
        </p:txBody>
      </p:sp>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180" y="1957119"/>
            <a:ext cx="6538360" cy="3815031"/>
          </a:xfrm>
          <a:prstGeom prst="rect">
            <a:avLst/>
          </a:prstGeom>
        </p:spPr>
      </p:pic>
    </p:spTree>
    <p:extLst>
      <p:ext uri="{BB962C8B-B14F-4D97-AF65-F5344CB8AC3E}">
        <p14:creationId xmlns:p14="http://schemas.microsoft.com/office/powerpoint/2010/main" val="3756024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8784" y="543476"/>
            <a:ext cx="10567416" cy="1003467"/>
          </a:xfrm>
        </p:spPr>
        <p:txBody>
          <a:bodyPr/>
          <a:lstStyle/>
          <a:p>
            <a:pPr algn="ctr"/>
            <a:r>
              <a:rPr lang="sk-SK" dirty="0"/>
              <a:t>Pripojenie RP pri internetovom predaji</a:t>
            </a:r>
          </a:p>
        </p:txBody>
      </p:sp>
      <p:sp>
        <p:nvSpPr>
          <p:cNvPr id="3" name="Zástupný objekt pre obsah 2"/>
          <p:cNvSpPr>
            <a:spLocks noGrp="1"/>
          </p:cNvSpPr>
          <p:nvPr>
            <p:ph idx="1"/>
          </p:nvPr>
        </p:nvSpPr>
        <p:spPr>
          <a:xfrm>
            <a:off x="685800" y="1336548"/>
            <a:ext cx="10820400" cy="5072637"/>
          </a:xfrm>
        </p:spPr>
        <p:txBody>
          <a:bodyPr>
            <a:normAutofit/>
          </a:bodyPr>
          <a:lstStyle/>
          <a:p>
            <a:pPr marL="0" indent="0">
              <a:buNone/>
            </a:pPr>
            <a:r>
              <a:rPr lang="sk-SK" b="1" dirty="0">
                <a:solidFill>
                  <a:srgbClr val="0070C0"/>
                </a:solidFill>
              </a:rPr>
              <a:t>Príklady:</a:t>
            </a:r>
          </a:p>
          <a:p>
            <a:pPr marL="0" indent="0" algn="just">
              <a:buNone/>
            </a:pPr>
            <a:r>
              <a:rPr lang="sk-SK" dirty="0"/>
              <a:t>1. </a:t>
            </a:r>
            <a:r>
              <a:rPr lang="sk-SK" u="sng" dirty="0"/>
              <a:t>Predaj vlastných rastlín </a:t>
            </a:r>
            <a:r>
              <a:rPr lang="sk-SK" dirty="0"/>
              <a:t>– rastliny označiť vlastným RP</a:t>
            </a:r>
          </a:p>
          <a:p>
            <a:pPr algn="just">
              <a:buFont typeface="Wingdings" panose="05000000000000000000" pitchFamily="2" charset="2"/>
              <a:buChar char="Ø"/>
            </a:pPr>
            <a:r>
              <a:rPr lang="sk-SK" dirty="0"/>
              <a:t> RP pripojiť na rastlinu </a:t>
            </a:r>
          </a:p>
          <a:p>
            <a:pPr algn="just">
              <a:buFont typeface="Wingdings" panose="05000000000000000000" pitchFamily="2" charset="2"/>
              <a:buChar char="Ø"/>
            </a:pPr>
            <a:r>
              <a:rPr lang="sk-SK" dirty="0"/>
              <a:t> alebo na dodací list alebo faktúru.</a:t>
            </a:r>
          </a:p>
          <a:p>
            <a:pPr marL="0" indent="0" algn="just">
              <a:buNone/>
            </a:pPr>
            <a:r>
              <a:rPr lang="sk-SK" b="1" dirty="0">
                <a:solidFill>
                  <a:srgbClr val="FF0000"/>
                </a:solidFill>
              </a:rPr>
              <a:t>OBCHODNÉ DOKLADY MUSIA SPĹŇAŤ VŠETKY NÁLEŽITOSTI RP !!!</a:t>
            </a:r>
          </a:p>
          <a:p>
            <a:pPr marL="0" indent="0" algn="just">
              <a:buNone/>
            </a:pPr>
            <a:endParaRPr lang="sk-SK" b="1" dirty="0">
              <a:solidFill>
                <a:srgbClr val="FF0000"/>
              </a:solidFill>
            </a:endParaRPr>
          </a:p>
          <a:p>
            <a:pPr marL="0" indent="0" algn="just">
              <a:buNone/>
            </a:pPr>
            <a:r>
              <a:rPr lang="sk-SK" dirty="0"/>
              <a:t>2. </a:t>
            </a:r>
            <a:r>
              <a:rPr lang="sk-SK" u="sng" dirty="0"/>
              <a:t>Predaj rastlín nakúpených od dodávateľa/výrobcu</a:t>
            </a:r>
            <a:r>
              <a:rPr lang="sk-SK" dirty="0"/>
              <a:t>:</a:t>
            </a:r>
          </a:p>
          <a:p>
            <a:pPr algn="just">
              <a:buFont typeface="Wingdings" panose="05000000000000000000" pitchFamily="2" charset="2"/>
              <a:buChar char="Ø"/>
            </a:pPr>
            <a:r>
              <a:rPr lang="sk-SK" dirty="0"/>
              <a:t> Ak sú rastlinným pasom označené jednotlivé rastliny – predaj zákazníkovi s pôvodným RP, nič iné netreba dopĺňať.</a:t>
            </a:r>
          </a:p>
          <a:p>
            <a:pPr algn="just">
              <a:buFont typeface="Wingdings" panose="05000000000000000000" pitchFamily="2" charset="2"/>
              <a:buChar char="Ø"/>
            </a:pPr>
            <a:r>
              <a:rPr lang="sk-SK" dirty="0"/>
              <a:t> Ak rastliny nie sú označené jednotlivo a musia sa deliť obchodné jednotky – vystaviť vlastný RP, v tomto prípade je povinnosť požiadať o udelenie oprávnenia vydávať RP a viesť evidenciu o vydaných RP. </a:t>
            </a:r>
            <a:r>
              <a:rPr lang="sk-SK" b="1" dirty="0">
                <a:solidFill>
                  <a:srgbClr val="0000FF"/>
                </a:solidFill>
              </a:rPr>
              <a:t>Pri vydávaní RP pre chránené zóny </a:t>
            </a:r>
            <a:r>
              <a:rPr lang="sk-SK" dirty="0"/>
              <a:t>– tieto musia spĺňať legislatívne požiadavky.</a:t>
            </a:r>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67</a:t>
            </a:fld>
            <a:endParaRPr lang="sk-SK"/>
          </a:p>
        </p:txBody>
      </p:sp>
    </p:spTree>
    <p:extLst>
      <p:ext uri="{BB962C8B-B14F-4D97-AF65-F5344CB8AC3E}">
        <p14:creationId xmlns:p14="http://schemas.microsoft.com/office/powerpoint/2010/main" val="29573631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519162"/>
            <a:ext cx="10820400" cy="1293028"/>
          </a:xfrm>
        </p:spPr>
        <p:txBody>
          <a:bodyPr/>
          <a:lstStyle/>
          <a:p>
            <a:r>
              <a:rPr lang="sk-SK" b="1" dirty="0">
                <a:solidFill>
                  <a:srgbClr val="FF0000"/>
                </a:solidFill>
              </a:rPr>
              <a:t>Povinnosti profesionálnych prevádzkovateľov</a:t>
            </a:r>
            <a:endParaRPr lang="sk-SK" dirty="0">
              <a:solidFill>
                <a:srgbClr val="FF0000"/>
              </a:solidFill>
            </a:endParaRPr>
          </a:p>
        </p:txBody>
      </p:sp>
      <p:sp>
        <p:nvSpPr>
          <p:cNvPr id="3" name="Zástupný objekt pre obsah 2"/>
          <p:cNvSpPr>
            <a:spLocks noGrp="1"/>
          </p:cNvSpPr>
          <p:nvPr>
            <p:ph idx="1"/>
          </p:nvPr>
        </p:nvSpPr>
        <p:spPr>
          <a:xfrm>
            <a:off x="685800" y="2075649"/>
            <a:ext cx="10820400" cy="4024125"/>
          </a:xfrm>
        </p:spPr>
        <p:txBody>
          <a:bodyPr/>
          <a:lstStyle/>
          <a:p>
            <a:pPr>
              <a:buFont typeface="Wingdings" panose="05000000000000000000" pitchFamily="2" charset="2"/>
              <a:buChar char="Ø"/>
            </a:pPr>
            <a:r>
              <a:rPr lang="sk-SK" dirty="0" smtClean="0"/>
              <a:t> </a:t>
            </a:r>
            <a:r>
              <a:rPr lang="sk-SK" sz="2800" dirty="0" smtClean="0"/>
              <a:t>neregistrovaných </a:t>
            </a:r>
          </a:p>
          <a:p>
            <a:pPr>
              <a:buFont typeface="Wingdings" panose="05000000000000000000" pitchFamily="2" charset="2"/>
              <a:buChar char="Ø"/>
            </a:pPr>
            <a:endParaRPr lang="sk-SK" sz="2800" dirty="0"/>
          </a:p>
          <a:p>
            <a:pPr marL="0" indent="0">
              <a:buNone/>
            </a:pPr>
            <a:endParaRPr lang="sk-SK" sz="2800" dirty="0" smtClean="0"/>
          </a:p>
          <a:p>
            <a:pPr marL="0" indent="0">
              <a:buNone/>
            </a:pPr>
            <a:endParaRPr lang="sk-SK" sz="2800" dirty="0" smtClean="0"/>
          </a:p>
          <a:p>
            <a:pPr>
              <a:buFont typeface="Wingdings" panose="05000000000000000000" pitchFamily="2" charset="2"/>
              <a:buChar char="Ø"/>
            </a:pPr>
            <a:r>
              <a:rPr lang="sk-SK" sz="2800" dirty="0"/>
              <a:t> </a:t>
            </a:r>
            <a:r>
              <a:rPr lang="sk-SK" sz="2800" dirty="0" smtClean="0"/>
              <a:t>registrovaných </a:t>
            </a:r>
            <a:endParaRPr lang="sk-SK" sz="2800" dirty="0"/>
          </a:p>
        </p:txBody>
      </p:sp>
      <p:sp>
        <p:nvSpPr>
          <p:cNvPr id="4" name="Zástupný objekt pre dátum 3"/>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p:cNvSpPr>
            <a:spLocks noGrp="1"/>
          </p:cNvSpPr>
          <p:nvPr>
            <p:ph type="ftr" sz="quarter" idx="11"/>
          </p:nvPr>
        </p:nvSpPr>
        <p:spPr/>
        <p:txBody>
          <a:bodyPr/>
          <a:lstStyle/>
          <a:p>
            <a:r>
              <a:rPr lang="sk-SK" smtClean="0"/>
              <a:t>www.uksup.sk,  Ing. Ivana Kurhajcová, Sekcia odborných činností, Odbor ochrany rastlín</a:t>
            </a:r>
            <a:endParaRPr lang="sk-SK"/>
          </a:p>
        </p:txBody>
      </p:sp>
      <p:sp>
        <p:nvSpPr>
          <p:cNvPr id="6" name="Zástupný objekt pre číslo snímky 5"/>
          <p:cNvSpPr>
            <a:spLocks noGrp="1"/>
          </p:cNvSpPr>
          <p:nvPr>
            <p:ph type="sldNum" sz="quarter" idx="12"/>
          </p:nvPr>
        </p:nvSpPr>
        <p:spPr/>
        <p:txBody>
          <a:bodyPr/>
          <a:lstStyle/>
          <a:p>
            <a:fld id="{3A0EFBD9-7D15-4639-B143-8F39674E03CF}" type="slidenum">
              <a:rPr lang="sk-SK" smtClean="0"/>
              <a:t>68</a:t>
            </a:fld>
            <a:endParaRPr lang="sk-SK"/>
          </a:p>
        </p:txBody>
      </p:sp>
      <p:cxnSp>
        <p:nvCxnSpPr>
          <p:cNvPr id="8" name="Rovná spojovacia šípka 7"/>
          <p:cNvCxnSpPr/>
          <p:nvPr/>
        </p:nvCxnSpPr>
        <p:spPr>
          <a:xfrm flipV="1">
            <a:off x="3548198" y="3156051"/>
            <a:ext cx="1105989" cy="93166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0" name="Rovná spojovacia šípka 9"/>
          <p:cNvCxnSpPr/>
          <p:nvPr/>
        </p:nvCxnSpPr>
        <p:spPr>
          <a:xfrm>
            <a:off x="3548198" y="4614630"/>
            <a:ext cx="1324248" cy="6250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a:off x="4807131" y="2447108"/>
            <a:ext cx="3788229" cy="954107"/>
          </a:xfrm>
          <a:prstGeom prst="rect">
            <a:avLst/>
          </a:prstGeom>
          <a:noFill/>
        </p:spPr>
        <p:txBody>
          <a:bodyPr wrap="square" rtlCol="0">
            <a:spAutoFit/>
          </a:bodyPr>
          <a:lstStyle/>
          <a:p>
            <a:r>
              <a:rPr lang="sk-SK" sz="2800" dirty="0" smtClean="0">
                <a:solidFill>
                  <a:schemeClr val="bg1"/>
                </a:solidFill>
                <a:latin typeface="Times New Roman" panose="02020603050405020304" pitchFamily="18" charset="0"/>
                <a:cs typeface="Times New Roman" panose="02020603050405020304" pitchFamily="18" charset="0"/>
              </a:rPr>
              <a:t>nemajú  udelené oprávnenie vydávať RP</a:t>
            </a:r>
            <a:endParaRPr lang="sk-SK" sz="2800" dirty="0">
              <a:latin typeface="Times New Roman" panose="02020603050405020304" pitchFamily="18" charset="0"/>
              <a:cs typeface="Times New Roman" panose="02020603050405020304" pitchFamily="18" charset="0"/>
            </a:endParaRPr>
          </a:p>
        </p:txBody>
      </p:sp>
      <p:sp>
        <p:nvSpPr>
          <p:cNvPr id="12" name="BlokTextu 11"/>
          <p:cNvSpPr txBox="1"/>
          <p:nvPr/>
        </p:nvSpPr>
        <p:spPr>
          <a:xfrm>
            <a:off x="4654187" y="4656618"/>
            <a:ext cx="2883625" cy="954107"/>
          </a:xfrm>
          <a:prstGeom prst="rect">
            <a:avLst/>
          </a:prstGeom>
          <a:noFill/>
        </p:spPr>
        <p:txBody>
          <a:bodyPr wrap="square" rtlCol="0">
            <a:spAutoFit/>
          </a:bodyPr>
          <a:lstStyle/>
          <a:p>
            <a:pPr algn="ctr"/>
            <a:r>
              <a:rPr lang="sk-SK" sz="2800" dirty="0">
                <a:solidFill>
                  <a:schemeClr val="bg1"/>
                </a:solidFill>
                <a:latin typeface="Times New Roman" panose="02020603050405020304" pitchFamily="18" charset="0"/>
                <a:cs typeface="Times New Roman" panose="02020603050405020304" pitchFamily="18" charset="0"/>
              </a:rPr>
              <a:t> </a:t>
            </a:r>
            <a:r>
              <a:rPr lang="sk-SK" sz="2800" dirty="0" smtClean="0">
                <a:solidFill>
                  <a:schemeClr val="bg1"/>
                </a:solidFill>
                <a:latin typeface="Times New Roman" panose="02020603050405020304" pitchFamily="18" charset="0"/>
                <a:cs typeface="Times New Roman" panose="02020603050405020304" pitchFamily="18" charset="0"/>
              </a:rPr>
              <a:t>s oprávnením vydávať RP</a:t>
            </a:r>
            <a:endParaRPr lang="sk-S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4258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3A3E62-412E-4689-8764-6F99A92F0827}"/>
              </a:ext>
            </a:extLst>
          </p:cNvPr>
          <p:cNvSpPr>
            <a:spLocks noGrp="1"/>
          </p:cNvSpPr>
          <p:nvPr>
            <p:ph type="title"/>
          </p:nvPr>
        </p:nvSpPr>
        <p:spPr>
          <a:xfrm>
            <a:off x="685800" y="581025"/>
            <a:ext cx="10820400" cy="1338072"/>
          </a:xfrm>
        </p:spPr>
        <p:txBody>
          <a:bodyPr>
            <a:normAutofit/>
          </a:bodyPr>
          <a:lstStyle/>
          <a:p>
            <a:pPr algn="ctr"/>
            <a:r>
              <a:rPr lang="sk-SK" sz="3200" b="1" dirty="0"/>
              <a:t>Povinnosti profesionálnych prevádzkovateľov – </a:t>
            </a:r>
            <a:r>
              <a:rPr lang="sk-SK" sz="3200" b="1" dirty="0">
                <a:solidFill>
                  <a:srgbClr val="FF0000"/>
                </a:solidFill>
              </a:rPr>
              <a:t>neregistrovaných</a:t>
            </a:r>
            <a:r>
              <a:rPr lang="sk-SK" sz="3200" b="1" dirty="0"/>
              <a:t> </a:t>
            </a:r>
          </a:p>
        </p:txBody>
      </p:sp>
      <p:sp>
        <p:nvSpPr>
          <p:cNvPr id="3" name="Zástupný objekt pre obsah 2">
            <a:extLst>
              <a:ext uri="{FF2B5EF4-FFF2-40B4-BE49-F238E27FC236}">
                <a16:creationId xmlns:a16="http://schemas.microsoft.com/office/drawing/2014/main" id="{452C4D31-4A64-418D-9FC2-7BA9E05D69BD}"/>
              </a:ext>
            </a:extLst>
          </p:cNvPr>
          <p:cNvSpPr>
            <a:spLocks noGrp="1"/>
          </p:cNvSpPr>
          <p:nvPr>
            <p:ph idx="1"/>
          </p:nvPr>
        </p:nvSpPr>
        <p:spPr>
          <a:xfrm>
            <a:off x="685800" y="1914144"/>
            <a:ext cx="10820400" cy="4304541"/>
          </a:xfrm>
        </p:spPr>
        <p:txBody>
          <a:bodyPr/>
          <a:lstStyle/>
          <a:p>
            <a:pPr marL="0" indent="0" algn="just">
              <a:lnSpc>
                <a:spcPct val="107000"/>
              </a:lnSpc>
              <a:spcAft>
                <a:spcPts val="800"/>
              </a:spcAft>
              <a:buNone/>
            </a:pPr>
            <a:r>
              <a:rPr lang="sk-SK" sz="2400" b="1" dirty="0">
                <a:effectLst/>
                <a:ea typeface="Calibri" panose="020F0502020204030204" pitchFamily="34" charset="0"/>
              </a:rPr>
              <a:t>Napr. kvetinárstva, maloobchod, predaj na trhovisku - dodávanie priamo konečnému spotrebiteľovi:</a:t>
            </a:r>
            <a:endParaRPr lang="sk-SK" sz="2400" dirty="0">
              <a:effectLst/>
              <a:ea typeface="Calibri" panose="020F0502020204030204" pitchFamily="34" charset="0"/>
            </a:endParaRPr>
          </a:p>
          <a:p>
            <a:pPr marL="0" indent="0" algn="just">
              <a:lnSpc>
                <a:spcPct val="107000"/>
              </a:lnSpc>
              <a:spcAft>
                <a:spcPts val="800"/>
              </a:spcAft>
              <a:buNone/>
            </a:pPr>
            <a:r>
              <a:rPr lang="sk-SK" sz="2400" b="1" dirty="0">
                <a:effectLst/>
                <a:ea typeface="Calibri" panose="020F0502020204030204" pitchFamily="34" charset="0"/>
              </a:rPr>
              <a:t>1. vedenie záznamov o dodaných obchodných jednotkách (rastlín, rastlinných produktov, ktoré podliehajú pasovej povinnosti), ktoré umožňujú identifikáciu profesionálnych prevádzkovateľov, ktorí tieto obchodné jednotky dodali </a:t>
            </a:r>
            <a:r>
              <a:rPr lang="sk-SK" sz="2400" b="1" dirty="0">
                <a:solidFill>
                  <a:srgbClr val="0000FF"/>
                </a:solidFill>
                <a:effectLst/>
                <a:ea typeface="Calibri" panose="020F0502020204030204" pitchFamily="34" charset="0"/>
              </a:rPr>
              <a:t>(identifikácia dodávateľa)</a:t>
            </a:r>
            <a:r>
              <a:rPr lang="sk-SK" sz="2400" b="1" dirty="0">
                <a:ea typeface="Calibri" panose="020F0502020204030204" pitchFamily="34" charset="0"/>
              </a:rPr>
              <a:t>,</a:t>
            </a:r>
            <a:endParaRPr lang="sk-SK" sz="2400" b="1" dirty="0">
              <a:effectLst/>
              <a:ea typeface="Calibri" panose="020F0502020204030204" pitchFamily="34" charset="0"/>
            </a:endParaRPr>
          </a:p>
          <a:p>
            <a:pPr marL="0" indent="0" algn="just">
              <a:lnSpc>
                <a:spcPct val="107000"/>
              </a:lnSpc>
              <a:spcAft>
                <a:spcPts val="800"/>
              </a:spcAft>
              <a:buNone/>
            </a:pPr>
            <a:r>
              <a:rPr lang="sk-SK" sz="2400" b="1" dirty="0">
                <a:effectLst/>
                <a:ea typeface="Calibri" panose="020F0502020204030204" pitchFamily="34" charset="0"/>
              </a:rPr>
              <a:t>2. </a:t>
            </a:r>
            <a:r>
              <a:rPr lang="sk-SK" sz="2400" b="1" dirty="0">
                <a:ea typeface="Calibri" panose="020F0502020204030204" pitchFamily="34" charset="0"/>
              </a:rPr>
              <a:t>o</a:t>
            </a:r>
            <a:r>
              <a:rPr lang="sk-SK" sz="2400" b="1" dirty="0" smtClean="0">
                <a:effectLst/>
                <a:ea typeface="Calibri" panose="020F0502020204030204" pitchFamily="34" charset="0"/>
              </a:rPr>
              <a:t>znamovacia povinnosť</a:t>
            </a:r>
            <a:r>
              <a:rPr lang="sk-SK" dirty="0" smtClean="0"/>
              <a:t>, (článok 14 2016/2031).</a:t>
            </a:r>
            <a:endParaRPr lang="sk-SK" sz="2400" dirty="0">
              <a:effectLst/>
              <a:ea typeface="Calibri" panose="020F0502020204030204" pitchFamily="34" charset="0"/>
            </a:endParaRPr>
          </a:p>
        </p:txBody>
      </p:sp>
      <p:sp>
        <p:nvSpPr>
          <p:cNvPr id="4" name="Zástupný objekt pre dátum 3">
            <a:extLst>
              <a:ext uri="{FF2B5EF4-FFF2-40B4-BE49-F238E27FC236}">
                <a16:creationId xmlns:a16="http://schemas.microsoft.com/office/drawing/2014/main" id="{C79AEF03-3B24-4B8E-B28E-D8F25B162B78}"/>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1183D4C1-062D-444A-9817-20CC665DD069}"/>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1A294D4E-61B4-4ECD-A68C-98BEFF0E9AF1}"/>
              </a:ext>
            </a:extLst>
          </p:cNvPr>
          <p:cNvSpPr>
            <a:spLocks noGrp="1"/>
          </p:cNvSpPr>
          <p:nvPr>
            <p:ph type="sldNum" sz="quarter" idx="12"/>
          </p:nvPr>
        </p:nvSpPr>
        <p:spPr/>
        <p:txBody>
          <a:bodyPr/>
          <a:lstStyle/>
          <a:p>
            <a:fld id="{3A0EFBD9-7D15-4639-B143-8F39674E03CF}" type="slidenum">
              <a:rPr lang="sk-SK" smtClean="0"/>
              <a:t>69</a:t>
            </a:fld>
            <a:endParaRPr lang="sk-SK"/>
          </a:p>
        </p:txBody>
      </p:sp>
    </p:spTree>
    <p:extLst>
      <p:ext uri="{BB962C8B-B14F-4D97-AF65-F5344CB8AC3E}">
        <p14:creationId xmlns:p14="http://schemas.microsoft.com/office/powerpoint/2010/main" val="351057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5542" y="581025"/>
            <a:ext cx="10820400" cy="811614"/>
          </a:xfrm>
        </p:spPr>
        <p:txBody>
          <a:bodyPr>
            <a:normAutofit/>
          </a:bodyPr>
          <a:lstStyle/>
          <a:p>
            <a:pPr algn="ctr"/>
            <a:r>
              <a:rPr lang="sk-SK" sz="3200" b="1" dirty="0"/>
              <a:t>Vymedzenie pojmov z VN KOM </a:t>
            </a:r>
            <a:r>
              <a:rPr lang="pl-PL" sz="3200" b="1" dirty="0"/>
              <a:t>2016/2031</a:t>
            </a:r>
            <a:endParaRPr lang="sk-SK" sz="3200" dirty="0"/>
          </a:p>
        </p:txBody>
      </p:sp>
      <p:sp>
        <p:nvSpPr>
          <p:cNvPr id="3" name="Zástupný symbol obsahu 2"/>
          <p:cNvSpPr>
            <a:spLocks noGrp="1"/>
          </p:cNvSpPr>
          <p:nvPr>
            <p:ph idx="1"/>
          </p:nvPr>
        </p:nvSpPr>
        <p:spPr>
          <a:xfrm>
            <a:off x="685800" y="1262743"/>
            <a:ext cx="10820400" cy="5246913"/>
          </a:xfrm>
        </p:spPr>
        <p:txBody>
          <a:bodyPr>
            <a:normAutofit/>
          </a:bodyPr>
          <a:lstStyle/>
          <a:p>
            <a:pPr marL="0" indent="0" algn="just">
              <a:lnSpc>
                <a:spcPct val="150000"/>
              </a:lnSpc>
              <a:buNone/>
            </a:pPr>
            <a:r>
              <a:rPr lang="sk-SK" b="1" dirty="0">
                <a:solidFill>
                  <a:srgbClr val="FF0000"/>
                </a:solidFill>
              </a:rPr>
              <a:t>PROFESIONÁLNY PREVÁDZKOVATEĽ</a:t>
            </a:r>
            <a:r>
              <a:rPr lang="sk-SK" dirty="0">
                <a:solidFill>
                  <a:srgbClr val="FF0000"/>
                </a:solidFill>
              </a:rPr>
              <a:t> </a:t>
            </a:r>
            <a:r>
              <a:rPr lang="sk-SK" dirty="0"/>
              <a:t>je každá osoba, ktorá sa riadi verejným alebo súkromným právom a ktorá profesionálne vykonáva jednu alebo viaceré z týchto činností týkajúcich sa rastlín, rastlinných produktov a iných predmetov a nesie za </a:t>
            </a:r>
            <a:r>
              <a:rPr lang="sk-SK" dirty="0" err="1"/>
              <a:t>ne</a:t>
            </a:r>
            <a:r>
              <a:rPr lang="sk-SK" dirty="0"/>
              <a:t> právnu zodpovednosť: </a:t>
            </a:r>
          </a:p>
          <a:p>
            <a:pPr marL="0" indent="0">
              <a:buNone/>
            </a:pPr>
            <a:r>
              <a:rPr lang="sk-SK" b="1" dirty="0">
                <a:solidFill>
                  <a:srgbClr val="0000FF"/>
                </a:solidFill>
              </a:rPr>
              <a:t>a) výsadba,</a:t>
            </a:r>
          </a:p>
          <a:p>
            <a:pPr marL="0" indent="0">
              <a:buNone/>
            </a:pPr>
            <a:r>
              <a:rPr lang="sk-SK" b="1" dirty="0">
                <a:solidFill>
                  <a:srgbClr val="0000FF"/>
                </a:solidFill>
              </a:rPr>
              <a:t>b) šľachtenie,</a:t>
            </a:r>
          </a:p>
          <a:p>
            <a:pPr marL="0" indent="0">
              <a:buNone/>
            </a:pPr>
            <a:r>
              <a:rPr lang="sk-SK" b="1" dirty="0">
                <a:solidFill>
                  <a:srgbClr val="0000FF"/>
                </a:solidFill>
              </a:rPr>
              <a:t>c) výroba vrátane pestovania, rozmnožovania a udržiavania,</a:t>
            </a:r>
          </a:p>
          <a:p>
            <a:pPr marL="0" indent="0">
              <a:buNone/>
            </a:pPr>
            <a:r>
              <a:rPr lang="sk-SK" b="1" dirty="0">
                <a:solidFill>
                  <a:srgbClr val="0000FF"/>
                </a:solidFill>
              </a:rPr>
              <a:t>d) uvedenie na územie Únie a premiestňovanie v rámci a z tohto územia,</a:t>
            </a:r>
          </a:p>
          <a:p>
            <a:pPr marL="0" indent="0">
              <a:buNone/>
            </a:pPr>
            <a:r>
              <a:rPr lang="sk-SK" b="1" dirty="0">
                <a:solidFill>
                  <a:srgbClr val="0000FF"/>
                </a:solidFill>
              </a:rPr>
              <a:t>e) sprístupnenie na trhu,</a:t>
            </a:r>
          </a:p>
          <a:p>
            <a:pPr marL="0" indent="0">
              <a:buNone/>
            </a:pPr>
            <a:r>
              <a:rPr lang="sk-SK" b="1" dirty="0">
                <a:solidFill>
                  <a:srgbClr val="0000FF"/>
                </a:solidFill>
              </a:rPr>
              <a:t>f) skladovanie, zber, odosielanie a spracúvanie.</a:t>
            </a:r>
          </a:p>
          <a:p>
            <a:pPr marL="0" indent="0">
              <a:buNone/>
            </a:pPr>
            <a:endParaRPr lang="sk-SK" dirty="0"/>
          </a:p>
        </p:txBody>
      </p:sp>
      <p:sp>
        <p:nvSpPr>
          <p:cNvPr id="4" name="Zástupný symbol dátumu 3"/>
          <p:cNvSpPr>
            <a:spLocks noGrp="1"/>
          </p:cNvSpPr>
          <p:nvPr>
            <p:ph type="dt" sz="half" idx="10"/>
          </p:nvPr>
        </p:nvSpPr>
        <p:spPr/>
        <p:txBody>
          <a:bodyPr/>
          <a:lstStyle/>
          <a:p>
            <a:fld id="{E0AE2B5F-309C-44B5-BBFD-BA42487BEBAA}"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7</a:t>
            </a:fld>
            <a:endParaRPr lang="sk-SK"/>
          </a:p>
        </p:txBody>
      </p:sp>
    </p:spTree>
    <p:extLst>
      <p:ext uri="{BB962C8B-B14F-4D97-AF65-F5344CB8AC3E}">
        <p14:creationId xmlns:p14="http://schemas.microsoft.com/office/powerpoint/2010/main" val="16162325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3B2017-2149-4664-B3DB-4049EF952B56}"/>
              </a:ext>
            </a:extLst>
          </p:cNvPr>
          <p:cNvSpPr>
            <a:spLocks noGrp="1"/>
          </p:cNvSpPr>
          <p:nvPr>
            <p:ph type="title"/>
          </p:nvPr>
        </p:nvSpPr>
        <p:spPr>
          <a:xfrm>
            <a:off x="560832" y="764373"/>
            <a:ext cx="10945368" cy="1293028"/>
          </a:xfrm>
        </p:spPr>
        <p:txBody>
          <a:bodyPr>
            <a:normAutofit/>
          </a:bodyPr>
          <a:lstStyle/>
          <a:p>
            <a:pPr algn="ctr">
              <a:lnSpc>
                <a:spcPct val="107000"/>
              </a:lnSpc>
              <a:spcAft>
                <a:spcPts val="800"/>
              </a:spcAft>
            </a:pPr>
            <a:r>
              <a:rPr lang="sk-SK" sz="3200" b="1" dirty="0">
                <a:effectLst/>
                <a:latin typeface="Times New Roman" panose="02020603050405020304" pitchFamily="18" charset="0"/>
                <a:ea typeface="Calibri" panose="020F0502020204030204" pitchFamily="34" charset="0"/>
                <a:cs typeface="Times New Roman" panose="02020603050405020304" pitchFamily="18" charset="0"/>
              </a:rPr>
              <a:t>Povinnosti </a:t>
            </a:r>
            <a:r>
              <a:rPr lang="sk-SK"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registrovaných</a:t>
            </a:r>
            <a:r>
              <a:rPr lang="sk-SK" sz="3200" b="1" dirty="0">
                <a:effectLst/>
                <a:latin typeface="Times New Roman" panose="02020603050405020304" pitchFamily="18" charset="0"/>
                <a:ea typeface="Calibri" panose="020F0502020204030204" pitchFamily="34" charset="0"/>
                <a:cs typeface="Times New Roman" panose="02020603050405020304" pitchFamily="18" charset="0"/>
              </a:rPr>
              <a:t> prevádzkovateľov – </a:t>
            </a:r>
            <a:br>
              <a:rPr lang="sk-SK" sz="3200" b="1" dirty="0">
                <a:effectLst/>
                <a:latin typeface="Times New Roman" panose="02020603050405020304" pitchFamily="18" charset="0"/>
                <a:ea typeface="Calibri" panose="020F0502020204030204" pitchFamily="34" charset="0"/>
                <a:cs typeface="Times New Roman" panose="02020603050405020304" pitchFamily="18" charset="0"/>
              </a:rPr>
            </a:br>
            <a:r>
              <a:rPr lang="sk-SK" sz="3200" b="1" dirty="0">
                <a:effectLst/>
                <a:latin typeface="Times New Roman" panose="02020603050405020304" pitchFamily="18" charset="0"/>
                <a:ea typeface="Calibri" panose="020F0502020204030204" pitchFamily="34" charset="0"/>
                <a:cs typeface="Times New Roman" panose="02020603050405020304" pitchFamily="18" charset="0"/>
              </a:rPr>
              <a:t>bez oprávnenia vydávať RP</a:t>
            </a:r>
            <a:endParaRPr lang="sk-SK"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jekt pre obsah 2">
            <a:extLst>
              <a:ext uri="{FF2B5EF4-FFF2-40B4-BE49-F238E27FC236}">
                <a16:creationId xmlns:a16="http://schemas.microsoft.com/office/drawing/2014/main" id="{B2052F06-8E1A-42C2-8D9A-1435C792450A}"/>
              </a:ext>
            </a:extLst>
          </p:cNvPr>
          <p:cNvSpPr>
            <a:spLocks noGrp="1"/>
          </p:cNvSpPr>
          <p:nvPr>
            <p:ph idx="1"/>
          </p:nvPr>
        </p:nvSpPr>
        <p:spPr/>
        <p:txBody>
          <a:bodyPr/>
          <a:lstStyle/>
          <a:p>
            <a:pPr marL="0" indent="0" algn="just">
              <a:lnSpc>
                <a:spcPct val="107000"/>
              </a:lnSpc>
              <a:spcAft>
                <a:spcPts val="800"/>
              </a:spcAft>
              <a:buNone/>
            </a:pPr>
            <a:r>
              <a:rPr lang="sk-SK" sz="2400" b="1" dirty="0">
                <a:effectLst/>
                <a:ea typeface="Calibri" panose="020F0502020204030204" pitchFamily="34" charset="0"/>
              </a:rPr>
              <a:t>1. vedenie záznamov o dodaných obchodných jednotkách (rastlín, rastlinných produktov, ktoré podliehajú pasovej povinnosti), ktoré umožňujú identifikáciu profesionálnych prevádzkovateľov, ktorí tieto obchodné jednotky dodali </a:t>
            </a:r>
            <a:r>
              <a:rPr lang="sk-SK" sz="2400" b="1" dirty="0">
                <a:solidFill>
                  <a:srgbClr val="0000FF"/>
                </a:solidFill>
                <a:effectLst/>
                <a:ea typeface="Calibri" panose="020F0502020204030204" pitchFamily="34" charset="0"/>
              </a:rPr>
              <a:t>(identifikácia dodávateľa)</a:t>
            </a:r>
            <a:r>
              <a:rPr lang="sk-SK" sz="2400" b="1" dirty="0">
                <a:effectLst/>
                <a:ea typeface="Calibri" panose="020F0502020204030204" pitchFamily="34" charset="0"/>
              </a:rPr>
              <a:t>,</a:t>
            </a:r>
            <a:endParaRPr lang="sk-SK" sz="2400" dirty="0">
              <a:effectLst/>
              <a:ea typeface="Calibri" panose="020F0502020204030204" pitchFamily="34" charset="0"/>
            </a:endParaRPr>
          </a:p>
          <a:p>
            <a:pPr marL="0" indent="0" algn="just">
              <a:lnSpc>
                <a:spcPct val="107000"/>
              </a:lnSpc>
              <a:spcAft>
                <a:spcPts val="800"/>
              </a:spcAft>
              <a:buNone/>
            </a:pPr>
            <a:r>
              <a:rPr lang="sk-SK" sz="2400" b="1" dirty="0">
                <a:effectLst/>
                <a:ea typeface="Calibri" panose="020F0502020204030204" pitchFamily="34" charset="0"/>
              </a:rPr>
              <a:t>2. </a:t>
            </a:r>
            <a:r>
              <a:rPr lang="sk-SK" sz="2400" b="1" dirty="0" smtClean="0">
                <a:effectLst/>
                <a:ea typeface="Calibri" panose="020F0502020204030204" pitchFamily="34" charset="0"/>
              </a:rPr>
              <a:t>oznamovacia povinnosť </a:t>
            </a:r>
            <a:r>
              <a:rPr lang="sk-SK" sz="2400" dirty="0"/>
              <a:t>(článok 14 2016/2031</a:t>
            </a:r>
            <a:r>
              <a:rPr lang="sk-SK" sz="2400" dirty="0" smtClean="0"/>
              <a:t>), </a:t>
            </a:r>
            <a:endParaRPr lang="sk-SK" sz="2400" dirty="0">
              <a:effectLst/>
              <a:ea typeface="Calibri" panose="020F0502020204030204" pitchFamily="34" charset="0"/>
            </a:endParaRPr>
          </a:p>
          <a:p>
            <a:pPr marL="0" indent="0" algn="just">
              <a:lnSpc>
                <a:spcPct val="107000"/>
              </a:lnSpc>
              <a:spcAft>
                <a:spcPts val="800"/>
              </a:spcAft>
              <a:buNone/>
            </a:pPr>
            <a:r>
              <a:rPr lang="sk-SK" sz="2400" b="1" dirty="0">
                <a:effectLst/>
                <a:ea typeface="Calibri" panose="020F0502020204030204" pitchFamily="34" charset="0"/>
              </a:rPr>
              <a:t>3. aktualizácia údajov v registri každoročne do 30. apríla (podrobnosti v časti o registrácii).</a:t>
            </a:r>
            <a:endParaRPr lang="sk-SK" sz="2400" dirty="0">
              <a:effectLst/>
              <a:ea typeface="Calibri" panose="020F0502020204030204" pitchFamily="34" charset="0"/>
            </a:endParaRPr>
          </a:p>
          <a:p>
            <a:endParaRPr lang="sk-SK" dirty="0"/>
          </a:p>
        </p:txBody>
      </p:sp>
      <p:sp>
        <p:nvSpPr>
          <p:cNvPr id="4" name="Zástupný objekt pre dátum 3">
            <a:extLst>
              <a:ext uri="{FF2B5EF4-FFF2-40B4-BE49-F238E27FC236}">
                <a16:creationId xmlns:a16="http://schemas.microsoft.com/office/drawing/2014/main" id="{2F416D94-7787-4D59-8E29-809D35521304}"/>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72AAB060-2B88-4B63-8EC5-A3878331BB32}"/>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0DCFF828-DA02-4F1C-9233-E7770C05C21E}"/>
              </a:ext>
            </a:extLst>
          </p:cNvPr>
          <p:cNvSpPr>
            <a:spLocks noGrp="1"/>
          </p:cNvSpPr>
          <p:nvPr>
            <p:ph type="sldNum" sz="quarter" idx="12"/>
          </p:nvPr>
        </p:nvSpPr>
        <p:spPr/>
        <p:txBody>
          <a:bodyPr/>
          <a:lstStyle/>
          <a:p>
            <a:fld id="{3A0EFBD9-7D15-4639-B143-8F39674E03CF}" type="slidenum">
              <a:rPr lang="sk-SK" smtClean="0"/>
              <a:t>70</a:t>
            </a:fld>
            <a:endParaRPr lang="sk-SK"/>
          </a:p>
        </p:txBody>
      </p:sp>
    </p:spTree>
    <p:extLst>
      <p:ext uri="{BB962C8B-B14F-4D97-AF65-F5344CB8AC3E}">
        <p14:creationId xmlns:p14="http://schemas.microsoft.com/office/powerpoint/2010/main" val="2127644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7735BF-6779-4244-A5E6-A1A5082A4CC3}"/>
              </a:ext>
            </a:extLst>
          </p:cNvPr>
          <p:cNvSpPr>
            <a:spLocks noGrp="1"/>
          </p:cNvSpPr>
          <p:nvPr>
            <p:ph type="title"/>
          </p:nvPr>
        </p:nvSpPr>
        <p:spPr>
          <a:xfrm>
            <a:off x="685800" y="764373"/>
            <a:ext cx="10820400" cy="1125387"/>
          </a:xfrm>
        </p:spPr>
        <p:txBody>
          <a:bodyPr>
            <a:normAutofit fontScale="90000"/>
          </a:bodyPr>
          <a:lstStyle/>
          <a:p>
            <a:pPr algn="ctr"/>
            <a:r>
              <a:rPr lang="sk-SK" sz="3200" b="1" dirty="0">
                <a:effectLst/>
                <a:latin typeface="Times New Roman" panose="02020603050405020304" pitchFamily="18" charset="0"/>
                <a:ea typeface="Calibri" panose="020F0502020204030204" pitchFamily="34" charset="0"/>
                <a:cs typeface="Times New Roman" panose="02020603050405020304" pitchFamily="18" charset="0"/>
              </a:rPr>
              <a:t>Povinnosti </a:t>
            </a:r>
            <a:r>
              <a:rPr lang="sk-SK"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registrovaných</a:t>
            </a:r>
            <a:r>
              <a:rPr lang="sk-SK" sz="3200" b="1" dirty="0">
                <a:effectLst/>
                <a:latin typeface="Times New Roman" panose="02020603050405020304" pitchFamily="18" charset="0"/>
                <a:ea typeface="Calibri" panose="020F0502020204030204" pitchFamily="34" charset="0"/>
                <a:cs typeface="Times New Roman" panose="02020603050405020304" pitchFamily="18" charset="0"/>
              </a:rPr>
              <a:t> profesionálnych prevádzkovateľov, ktorým </a:t>
            </a:r>
            <a:r>
              <a:rPr lang="sk-SK"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bolo udelené oprávnenie vydávať RP</a:t>
            </a:r>
            <a:endParaRPr lang="sk-SK" dirty="0"/>
          </a:p>
        </p:txBody>
      </p:sp>
      <p:sp>
        <p:nvSpPr>
          <p:cNvPr id="3" name="Zástupný objekt pre obsah 2">
            <a:extLst>
              <a:ext uri="{FF2B5EF4-FFF2-40B4-BE49-F238E27FC236}">
                <a16:creationId xmlns:a16="http://schemas.microsoft.com/office/drawing/2014/main" id="{2A1B99FF-6F58-49A4-BBBA-5B4BCB4B20A3}"/>
              </a:ext>
            </a:extLst>
          </p:cNvPr>
          <p:cNvSpPr>
            <a:spLocks noGrp="1"/>
          </p:cNvSpPr>
          <p:nvPr>
            <p:ph idx="1"/>
          </p:nvPr>
        </p:nvSpPr>
        <p:spPr>
          <a:xfrm>
            <a:off x="685800" y="2081404"/>
            <a:ext cx="10820400" cy="4138422"/>
          </a:xfrm>
        </p:spPr>
        <p:txBody>
          <a:bodyPr>
            <a:normAutofit/>
          </a:bodyPr>
          <a:lstStyle/>
          <a:p>
            <a:pPr marL="342900" indent="-342900" algn="just">
              <a:lnSpc>
                <a:spcPct val="107000"/>
              </a:lnSpc>
              <a:spcAft>
                <a:spcPts val="800"/>
              </a:spcAft>
              <a:buFont typeface="+mj-lt"/>
              <a:buAutoNum type="arabicPeriod"/>
            </a:pPr>
            <a:r>
              <a:rPr lang="sk-SK" sz="1800" b="1" dirty="0">
                <a:effectLst/>
                <a:ea typeface="Calibri" panose="020F0502020204030204" pitchFamily="34" charset="0"/>
              </a:rPr>
              <a:t>Preskúmania na účely vydania RP a vedenie záznamov o vykonaných preskúmaniach (kontroly zdravotného stavu).</a:t>
            </a:r>
          </a:p>
          <a:p>
            <a:pPr marL="342900" indent="-342900" algn="just">
              <a:lnSpc>
                <a:spcPct val="107000"/>
              </a:lnSpc>
              <a:spcAft>
                <a:spcPts val="800"/>
              </a:spcAft>
              <a:buFont typeface="+mj-lt"/>
              <a:buAutoNum type="arabicPeriod"/>
            </a:pPr>
            <a:r>
              <a:rPr lang="sk-SK" sz="1800" b="1" dirty="0">
                <a:effectLst/>
                <a:ea typeface="Calibri" panose="020F0502020204030204" pitchFamily="34" charset="0"/>
              </a:rPr>
              <a:t>Plnenie požiadaviek na obsah, formát a pripojenie RP.</a:t>
            </a:r>
          </a:p>
          <a:p>
            <a:pPr marL="342900" indent="-342900" algn="just">
              <a:lnSpc>
                <a:spcPct val="107000"/>
              </a:lnSpc>
              <a:spcAft>
                <a:spcPts val="800"/>
              </a:spcAft>
              <a:buFont typeface="+mj-lt"/>
              <a:buAutoNum type="arabicPeriod"/>
            </a:pPr>
            <a:r>
              <a:rPr lang="sk-SK" sz="1800" b="1" dirty="0">
                <a:effectLst/>
                <a:ea typeface="Calibri" panose="020F0502020204030204" pitchFamily="34" charset="0"/>
              </a:rPr>
              <a:t>Vedenie záznamov, ktoré zabezpečia </a:t>
            </a:r>
            <a:r>
              <a:rPr lang="sk-SK" sz="1800" b="1" dirty="0" err="1">
                <a:effectLst/>
                <a:ea typeface="Calibri" panose="020F0502020204030204" pitchFamily="34" charset="0"/>
              </a:rPr>
              <a:t>vysledovateľnosť</a:t>
            </a:r>
            <a:r>
              <a:rPr lang="sk-SK" sz="1800" b="1" dirty="0">
                <a:effectLst/>
                <a:ea typeface="Calibri" panose="020F0502020204030204" pitchFamily="34" charset="0"/>
              </a:rPr>
              <a:t>.</a:t>
            </a:r>
          </a:p>
          <a:p>
            <a:pPr marL="342900" indent="-342900" algn="just">
              <a:lnSpc>
                <a:spcPct val="107000"/>
              </a:lnSpc>
              <a:spcAft>
                <a:spcPts val="800"/>
              </a:spcAft>
              <a:buFont typeface="+mj-lt"/>
              <a:buAutoNum type="arabicPeriod"/>
            </a:pPr>
            <a:r>
              <a:rPr lang="sk-SK" sz="1800" b="1" dirty="0">
                <a:effectLst/>
                <a:ea typeface="Calibri" panose="020F0502020204030204" pitchFamily="34" charset="0"/>
              </a:rPr>
              <a:t>Stanovenie a sledovanie kritických bodov pri výrobe/pestovaní a vedenie záznamov o tejto činnosti.</a:t>
            </a:r>
          </a:p>
          <a:p>
            <a:pPr marL="342900" indent="-342900" algn="just">
              <a:buFont typeface="+mj-lt"/>
              <a:buAutoNum type="arabicPeriod"/>
            </a:pPr>
            <a:r>
              <a:rPr lang="sk-SK" sz="1800" b="1" dirty="0">
                <a:effectLst/>
                <a:ea typeface="Calibri" panose="020F0502020204030204" pitchFamily="34" charset="0"/>
              </a:rPr>
              <a:t>Zavedenie účinného plánu, podľa ktorého sa bude postupovať v prípade zistenia škodcov v zmysle rastlinolekárskej legislatívy – v priebehu roka 2021.</a:t>
            </a:r>
          </a:p>
          <a:p>
            <a:endParaRPr lang="sk-SK" dirty="0"/>
          </a:p>
          <a:p>
            <a:pPr marL="0" indent="0" algn="ctr">
              <a:lnSpc>
                <a:spcPct val="107000"/>
              </a:lnSpc>
              <a:spcAft>
                <a:spcPts val="800"/>
              </a:spcAft>
              <a:buNone/>
            </a:pPr>
            <a:r>
              <a:rPr lang="sk-SK" sz="2400" b="1" dirty="0" smtClean="0">
                <a:solidFill>
                  <a:srgbClr val="0000FF"/>
                </a:solidFill>
                <a:effectLst/>
                <a:ea typeface="Calibri" panose="020F0502020204030204" pitchFamily="34" charset="0"/>
              </a:rPr>
              <a:t>Podrobnosti prednáška č. 2 -  </a:t>
            </a:r>
            <a:r>
              <a:rPr lang="sk-SK" sz="2400" b="1" dirty="0">
                <a:solidFill>
                  <a:srgbClr val="0000FF"/>
                </a:solidFill>
              </a:rPr>
              <a:t>Povinnosti profesionálnych prevádzkovateľov</a:t>
            </a:r>
          </a:p>
          <a:p>
            <a:pPr marL="0" indent="0" algn="ctr">
              <a:lnSpc>
                <a:spcPct val="107000"/>
              </a:lnSpc>
              <a:spcAft>
                <a:spcPts val="800"/>
              </a:spcAft>
              <a:buNone/>
            </a:pPr>
            <a:endParaRPr lang="sk-SK" sz="2400" b="1" dirty="0">
              <a:solidFill>
                <a:srgbClr val="0000FF"/>
              </a:solidFill>
              <a:latin typeface="Calibri" panose="020F0502020204030204" pitchFamily="34" charset="0"/>
              <a:ea typeface="Calibri" panose="020F0502020204030204" pitchFamily="34" charset="0"/>
            </a:endParaRPr>
          </a:p>
          <a:p>
            <a:endParaRPr lang="sk-SK" dirty="0"/>
          </a:p>
        </p:txBody>
      </p:sp>
      <p:sp>
        <p:nvSpPr>
          <p:cNvPr id="4" name="Zástupný objekt pre dátum 3">
            <a:extLst>
              <a:ext uri="{FF2B5EF4-FFF2-40B4-BE49-F238E27FC236}">
                <a16:creationId xmlns:a16="http://schemas.microsoft.com/office/drawing/2014/main" id="{597E9C87-E260-46FA-AD70-3357D076DF20}"/>
              </a:ext>
            </a:extLst>
          </p:cNvPr>
          <p:cNvSpPr>
            <a:spLocks noGrp="1"/>
          </p:cNvSpPr>
          <p:nvPr>
            <p:ph type="dt" sz="half" idx="10"/>
          </p:nvPr>
        </p:nvSpPr>
        <p:spPr/>
        <p:txBody>
          <a:bodyPr/>
          <a:lstStyle/>
          <a:p>
            <a:fld id="{C4F47840-232F-4444-B11D-983DDDAA7ACD}" type="datetime1">
              <a:rPr lang="sk-SK" smtClean="0"/>
              <a:t>3. 12. 2025</a:t>
            </a:fld>
            <a:endParaRPr lang="sk-SK"/>
          </a:p>
        </p:txBody>
      </p:sp>
      <p:sp>
        <p:nvSpPr>
          <p:cNvPr id="5" name="Zástupný objekt pre pätu 4">
            <a:extLst>
              <a:ext uri="{FF2B5EF4-FFF2-40B4-BE49-F238E27FC236}">
                <a16:creationId xmlns:a16="http://schemas.microsoft.com/office/drawing/2014/main" id="{5764B521-FC67-4CD5-A8EE-09C54E90DB2E}"/>
              </a:ext>
            </a:extLst>
          </p:cNvPr>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objekt pre číslo snímky 5">
            <a:extLst>
              <a:ext uri="{FF2B5EF4-FFF2-40B4-BE49-F238E27FC236}">
                <a16:creationId xmlns:a16="http://schemas.microsoft.com/office/drawing/2014/main" id="{44433450-3414-4994-83F2-8B39BE6AB563}"/>
              </a:ext>
            </a:extLst>
          </p:cNvPr>
          <p:cNvSpPr>
            <a:spLocks noGrp="1"/>
          </p:cNvSpPr>
          <p:nvPr>
            <p:ph type="sldNum" sz="quarter" idx="12"/>
          </p:nvPr>
        </p:nvSpPr>
        <p:spPr/>
        <p:txBody>
          <a:bodyPr/>
          <a:lstStyle/>
          <a:p>
            <a:fld id="{3A0EFBD9-7D15-4639-B143-8F39674E03CF}" type="slidenum">
              <a:rPr lang="sk-SK" smtClean="0"/>
              <a:t>71</a:t>
            </a:fld>
            <a:endParaRPr lang="sk-SK"/>
          </a:p>
        </p:txBody>
      </p:sp>
    </p:spTree>
    <p:extLst>
      <p:ext uri="{BB962C8B-B14F-4D97-AF65-F5344CB8AC3E}">
        <p14:creationId xmlns:p14="http://schemas.microsoft.com/office/powerpoint/2010/main" val="36116706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9818" y="2850356"/>
            <a:ext cx="8610600" cy="1293028"/>
          </a:xfrm>
        </p:spPr>
        <p:txBody>
          <a:bodyPr/>
          <a:lstStyle/>
          <a:p>
            <a:pPr algn="ctr"/>
            <a:r>
              <a:rPr lang="sk-SK" dirty="0"/>
              <a:t>Ďakujeme za pozornosť</a:t>
            </a:r>
          </a:p>
        </p:txBody>
      </p:sp>
      <p:sp>
        <p:nvSpPr>
          <p:cNvPr id="4" name="Zástupný symbol dátumu 3"/>
          <p:cNvSpPr>
            <a:spLocks noGrp="1"/>
          </p:cNvSpPr>
          <p:nvPr>
            <p:ph type="dt" sz="half" idx="10"/>
          </p:nvPr>
        </p:nvSpPr>
        <p:spPr/>
        <p:txBody>
          <a:bodyPr/>
          <a:lstStyle/>
          <a:p>
            <a:fld id="{CEF4E06D-81EF-421F-B7E3-B0F49615A69C}" type="datetime1">
              <a:rPr lang="sk-SK" smtClean="0"/>
              <a:t>3. 12. 2025</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3A0EFBD9-7D15-4639-B143-8F39674E03CF}" type="slidenum">
              <a:rPr lang="sk-SK" smtClean="0"/>
              <a:t>72</a:t>
            </a:fld>
            <a:endParaRPr lang="sk-SK"/>
          </a:p>
        </p:txBody>
      </p:sp>
    </p:spTree>
    <p:extLst>
      <p:ext uri="{BB962C8B-B14F-4D97-AF65-F5344CB8AC3E}">
        <p14:creationId xmlns:p14="http://schemas.microsoft.com/office/powerpoint/2010/main" val="187619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85800" y="1210963"/>
            <a:ext cx="10820400" cy="5266038"/>
          </a:xfrm>
        </p:spPr>
        <p:txBody>
          <a:bodyPr>
            <a:normAutofit/>
          </a:bodyPr>
          <a:lstStyle/>
          <a:p>
            <a:pPr marL="0" indent="0">
              <a:buNone/>
            </a:pPr>
            <a:endParaRPr lang="sk-SK" b="1" dirty="0">
              <a:solidFill>
                <a:srgbClr val="FF0000"/>
              </a:solidFill>
            </a:endParaRPr>
          </a:p>
          <a:p>
            <a:pPr marL="0" indent="0" algn="just">
              <a:lnSpc>
                <a:spcPct val="150000"/>
              </a:lnSpc>
              <a:buNone/>
            </a:pPr>
            <a:r>
              <a:rPr lang="sk-SK" sz="2800" b="1" dirty="0">
                <a:solidFill>
                  <a:srgbClr val="FF0000"/>
                </a:solidFill>
              </a:rPr>
              <a:t>REGISTROVANÝ PREVÁDZKOVATEĽ </a:t>
            </a:r>
            <a:r>
              <a:rPr lang="sk-SK" sz="2800" dirty="0"/>
              <a:t>je zaregistrovaný profesionálny prevádzkovateľ.</a:t>
            </a:r>
          </a:p>
          <a:p>
            <a:pPr marL="0" indent="0" algn="just">
              <a:lnSpc>
                <a:spcPct val="150000"/>
              </a:lnSpc>
              <a:buNone/>
            </a:pPr>
            <a:endParaRPr lang="sk-SK" sz="2800" dirty="0"/>
          </a:p>
          <a:p>
            <a:pPr marL="0" indent="0" algn="just">
              <a:lnSpc>
                <a:spcPct val="150000"/>
              </a:lnSpc>
              <a:buNone/>
            </a:pPr>
            <a:r>
              <a:rPr lang="sk-SK" sz="2800" b="1" dirty="0">
                <a:solidFill>
                  <a:srgbClr val="FF0000"/>
                </a:solidFill>
              </a:rPr>
              <a:t>OPRÁVNENÝ PREVÁDZKOVATEĽ </a:t>
            </a:r>
            <a:r>
              <a:rPr lang="sk-SK" sz="2800" dirty="0"/>
              <a:t>je registrovaný prevádzkovateľ, </a:t>
            </a:r>
            <a:r>
              <a:rPr lang="en-US" sz="2800" dirty="0" err="1"/>
              <a:t>ktorému</a:t>
            </a:r>
            <a:r>
              <a:rPr lang="en-US" sz="2800" dirty="0"/>
              <a:t> bolo </a:t>
            </a:r>
            <a:r>
              <a:rPr lang="sk-SK" sz="2800" dirty="0"/>
              <a:t>udelené</a:t>
            </a:r>
            <a:r>
              <a:rPr lang="en-US" sz="2800" dirty="0"/>
              <a:t> </a:t>
            </a:r>
            <a:r>
              <a:rPr lang="en-US" sz="2800" dirty="0" err="1"/>
              <a:t>oprávnenie</a:t>
            </a:r>
            <a:r>
              <a:rPr lang="en-US" sz="2800" dirty="0"/>
              <a:t> </a:t>
            </a:r>
            <a:r>
              <a:rPr lang="en-US" sz="2800" dirty="0" err="1"/>
              <a:t>na</a:t>
            </a:r>
            <a:r>
              <a:rPr lang="en-US" sz="2800" dirty="0"/>
              <a:t> </a:t>
            </a:r>
            <a:r>
              <a:rPr lang="en-US" sz="2800" dirty="0" err="1"/>
              <a:t>vydávanie</a:t>
            </a:r>
            <a:r>
              <a:rPr lang="en-US" sz="2800" dirty="0"/>
              <a:t> RP </a:t>
            </a:r>
            <a:r>
              <a:rPr lang="en-US" sz="2800" dirty="0" err="1"/>
              <a:t>alebo</a:t>
            </a:r>
            <a:r>
              <a:rPr lang="en-US" sz="2800" dirty="0"/>
              <a:t> </a:t>
            </a:r>
            <a:r>
              <a:rPr lang="sk-SK" sz="2800" dirty="0"/>
              <a:t>oprávnenie na označovanie</a:t>
            </a:r>
            <a:r>
              <a:rPr lang="en-US" sz="2800" dirty="0"/>
              <a:t> DOM </a:t>
            </a:r>
            <a:r>
              <a:rPr lang="en-US" sz="2800" dirty="0" err="1"/>
              <a:t>značkou</a:t>
            </a:r>
            <a:r>
              <a:rPr lang="en-US" sz="2800" dirty="0"/>
              <a:t> v </a:t>
            </a:r>
            <a:r>
              <a:rPr lang="en-US" sz="2800" dirty="0" err="1"/>
              <a:t>súlade</a:t>
            </a:r>
            <a:r>
              <a:rPr lang="en-US" sz="2800" dirty="0"/>
              <a:t> s ISPM 15</a:t>
            </a:r>
            <a:r>
              <a:rPr lang="sk-SK" sz="2800" dirty="0"/>
              <a:t>.</a:t>
            </a:r>
          </a:p>
        </p:txBody>
      </p:sp>
      <p:sp>
        <p:nvSpPr>
          <p:cNvPr id="4" name="Zástupný symbol dátumu 3"/>
          <p:cNvSpPr>
            <a:spLocks noGrp="1"/>
          </p:cNvSpPr>
          <p:nvPr>
            <p:ph type="dt" sz="half" idx="10"/>
          </p:nvPr>
        </p:nvSpPr>
        <p:spPr/>
        <p:txBody>
          <a:bodyPr/>
          <a:lstStyle/>
          <a:p>
            <a:fld id="{FD14147F-DB9F-4A41-A81D-482D51EA61FF}" type="datetime1">
              <a:rPr lang="sk-SK" smtClean="0"/>
              <a:t>3. 12. 2025</a:t>
            </a:fld>
            <a:endParaRPr lang="sk-SK"/>
          </a:p>
        </p:txBody>
      </p:sp>
      <p:sp>
        <p:nvSpPr>
          <p:cNvPr id="5" name="Zástupný symbol päty 4"/>
          <p:cNvSpPr>
            <a:spLocks noGrp="1"/>
          </p:cNvSpPr>
          <p:nvPr>
            <p:ph type="ftr" sz="quarter" idx="11"/>
          </p:nvPr>
        </p:nvSpPr>
        <p:spPr/>
        <p:txBody>
          <a:bodyPr/>
          <a:lstStyle/>
          <a:p>
            <a:r>
              <a:rPr lang="sk-SK" dirty="0"/>
              <a:t>www.uksup.sk,  Ing. Ivana Kurhajcová, Sekcia poľnohospodárskych vstupov a kontroly, Odbor ochrany rastlín</a:t>
            </a:r>
          </a:p>
        </p:txBody>
      </p:sp>
      <p:sp>
        <p:nvSpPr>
          <p:cNvPr id="6" name="Zástupný symbol čísla snímky 5"/>
          <p:cNvSpPr>
            <a:spLocks noGrp="1"/>
          </p:cNvSpPr>
          <p:nvPr>
            <p:ph type="sldNum" sz="quarter" idx="12"/>
          </p:nvPr>
        </p:nvSpPr>
        <p:spPr/>
        <p:txBody>
          <a:bodyPr/>
          <a:lstStyle/>
          <a:p>
            <a:fld id="{3A0EFBD9-7D15-4639-B143-8F39674E03CF}" type="slidenum">
              <a:rPr lang="sk-SK" smtClean="0"/>
              <a:t>8</a:t>
            </a:fld>
            <a:endParaRPr lang="sk-SK"/>
          </a:p>
        </p:txBody>
      </p:sp>
      <p:sp>
        <p:nvSpPr>
          <p:cNvPr id="8" name="Nadpis 1"/>
          <p:cNvSpPr txBox="1">
            <a:spLocks/>
          </p:cNvSpPr>
          <p:nvPr/>
        </p:nvSpPr>
        <p:spPr>
          <a:xfrm>
            <a:off x="805542" y="581025"/>
            <a:ext cx="10820400" cy="81161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none" baseline="0">
                <a:solidFill>
                  <a:schemeClr val="bg1"/>
                </a:solidFill>
                <a:latin typeface="Times New Roman" panose="02020603050405020304" pitchFamily="18" charset="0"/>
                <a:ea typeface="+mj-ea"/>
                <a:cs typeface="Times New Roman" panose="02020603050405020304" pitchFamily="18" charset="0"/>
              </a:defRPr>
            </a:lvl1pPr>
          </a:lstStyle>
          <a:p>
            <a:pPr algn="ctr"/>
            <a:r>
              <a:rPr lang="sk-SK" sz="3200" b="1" dirty="0"/>
              <a:t>Vymedzenie pojmov z VN KOM </a:t>
            </a:r>
            <a:r>
              <a:rPr lang="pl-PL" sz="3200" b="1" dirty="0"/>
              <a:t>2016/2031</a:t>
            </a:r>
            <a:endParaRPr lang="sk-SK" sz="3200" dirty="0"/>
          </a:p>
        </p:txBody>
      </p:sp>
      <p:sp>
        <p:nvSpPr>
          <p:cNvPr id="2" name="Obdĺžnik 1">
            <a:extLst>
              <a:ext uri="{FF2B5EF4-FFF2-40B4-BE49-F238E27FC236}">
                <a16:creationId xmlns:a16="http://schemas.microsoft.com/office/drawing/2014/main" id="{18BEC2AD-B926-478F-93A9-E4C238BD9E0A}"/>
              </a:ext>
            </a:extLst>
          </p:cNvPr>
          <p:cNvSpPr/>
          <p:nvPr/>
        </p:nvSpPr>
        <p:spPr>
          <a:xfrm>
            <a:off x="316992" y="3608832"/>
            <a:ext cx="11558016" cy="2502539"/>
          </a:xfrm>
          <a:prstGeom prst="rect">
            <a:avLst/>
          </a:prstGeom>
          <a:noFill/>
          <a:ln w="190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 name="Rovná spojovacia šípka 8">
            <a:extLst>
              <a:ext uri="{FF2B5EF4-FFF2-40B4-BE49-F238E27FC236}">
                <a16:creationId xmlns:a16="http://schemas.microsoft.com/office/drawing/2014/main" id="{3E00B5D4-48B4-4E5C-B423-4C805989BEBE}"/>
              </a:ext>
            </a:extLst>
          </p:cNvPr>
          <p:cNvCxnSpPr>
            <a:cxnSpLocks/>
          </p:cNvCxnSpPr>
          <p:nvPr/>
        </p:nvCxnSpPr>
        <p:spPr>
          <a:xfrm flipV="1">
            <a:off x="8763000" y="3181157"/>
            <a:ext cx="316992" cy="3051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BlokTextu 11">
            <a:extLst>
              <a:ext uri="{FF2B5EF4-FFF2-40B4-BE49-F238E27FC236}">
                <a16:creationId xmlns:a16="http://schemas.microsoft.com/office/drawing/2014/main" id="{48C0A618-2949-4653-AAF3-A959B3E7161F}"/>
              </a:ext>
            </a:extLst>
          </p:cNvPr>
          <p:cNvSpPr txBox="1"/>
          <p:nvPr/>
        </p:nvSpPr>
        <p:spPr>
          <a:xfrm>
            <a:off x="8083296" y="2822415"/>
            <a:ext cx="2624328" cy="369332"/>
          </a:xfrm>
          <a:prstGeom prst="rect">
            <a:avLst/>
          </a:prstGeom>
          <a:noFill/>
        </p:spPr>
        <p:txBody>
          <a:bodyPr wrap="square" rtlCol="0">
            <a:spAutoFit/>
          </a:bodyPr>
          <a:lstStyle/>
          <a:p>
            <a:r>
              <a:rPr lang="sk-SK" b="1" dirty="0" smtClean="0">
                <a:solidFill>
                  <a:srgbClr val="0070C0"/>
                </a:solidFill>
              </a:rPr>
              <a:t>Prioritné</a:t>
            </a:r>
            <a:r>
              <a:rPr lang="sk-SK" dirty="0" smtClean="0">
                <a:solidFill>
                  <a:srgbClr val="0070C0"/>
                </a:solidFill>
              </a:rPr>
              <a:t> </a:t>
            </a:r>
            <a:r>
              <a:rPr lang="sk-SK" b="1" dirty="0" smtClean="0">
                <a:solidFill>
                  <a:srgbClr val="0070C0"/>
                </a:solidFill>
              </a:rPr>
              <a:t>kontroly </a:t>
            </a:r>
            <a:r>
              <a:rPr lang="sk-SK" b="1" dirty="0">
                <a:solidFill>
                  <a:srgbClr val="0070C0"/>
                </a:solidFill>
              </a:rPr>
              <a:t>!!!</a:t>
            </a:r>
          </a:p>
        </p:txBody>
      </p:sp>
    </p:spTree>
    <p:extLst>
      <p:ext uri="{BB962C8B-B14F-4D97-AF65-F5344CB8AC3E}">
        <p14:creationId xmlns:p14="http://schemas.microsoft.com/office/powerpoint/2010/main" val="3773433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685800" y="191911"/>
            <a:ext cx="10820400" cy="1411111"/>
          </a:xfrm>
        </p:spPr>
        <p:txBody>
          <a:bodyPr>
            <a:normAutofit/>
          </a:bodyPr>
          <a:lstStyle/>
          <a:p>
            <a:pPr algn="ctr"/>
            <a:r>
              <a:rPr lang="sk-SK" sz="2800" b="1" dirty="0"/>
              <a:t>Jednotná frekvencia </a:t>
            </a:r>
            <a:r>
              <a:rPr lang="sk-SK" sz="2800" b="1" dirty="0" smtClean="0"/>
              <a:t>ÚK profesionálnych </a:t>
            </a:r>
            <a:r>
              <a:rPr lang="sk-SK" sz="2800" b="1" dirty="0"/>
              <a:t>prevádzkovateľov oprávnených vydávať </a:t>
            </a:r>
            <a:r>
              <a:rPr lang="sk-SK" sz="2800" b="1" dirty="0" smtClean="0"/>
              <a:t>RP</a:t>
            </a:r>
            <a:endParaRPr lang="sk-SK" sz="2800" b="1" dirty="0"/>
          </a:p>
        </p:txBody>
      </p:sp>
      <p:sp>
        <p:nvSpPr>
          <p:cNvPr id="3" name="Zástupný symbol obsahu 2"/>
          <p:cNvSpPr>
            <a:spLocks noGrp="1"/>
          </p:cNvSpPr>
          <p:nvPr>
            <p:ph idx="1"/>
          </p:nvPr>
        </p:nvSpPr>
        <p:spPr>
          <a:xfrm>
            <a:off x="685800" y="1792112"/>
            <a:ext cx="10820400" cy="4426574"/>
          </a:xfrm>
        </p:spPr>
        <p:txBody>
          <a:bodyPr>
            <a:normAutofit lnSpcReduction="10000"/>
          </a:bodyPr>
          <a:lstStyle/>
          <a:p>
            <a:pPr marL="0" indent="0">
              <a:buNone/>
            </a:pPr>
            <a:r>
              <a:rPr lang="sk-SK" b="1" dirty="0" smtClean="0"/>
              <a:t>Prioritné ÚK </a:t>
            </a:r>
          </a:p>
          <a:p>
            <a:pPr>
              <a:buFont typeface="Wingdings" panose="05000000000000000000" pitchFamily="2" charset="2"/>
              <a:buChar char="Ø"/>
            </a:pPr>
            <a:r>
              <a:rPr lang="sk-SK" b="1" dirty="0" smtClean="0"/>
              <a:t> RP</a:t>
            </a:r>
            <a:r>
              <a:rPr lang="sk-SK" b="1" dirty="0"/>
              <a:t> </a:t>
            </a:r>
            <a:endParaRPr lang="sk-SK" b="1" dirty="0" smtClean="0"/>
          </a:p>
          <a:p>
            <a:pPr>
              <a:buFont typeface="Wingdings" panose="05000000000000000000" pitchFamily="2" charset="2"/>
              <a:buChar char="Ø"/>
            </a:pPr>
            <a:r>
              <a:rPr lang="sk-SK" b="1" dirty="0" smtClean="0"/>
              <a:t> výroba DOM</a:t>
            </a:r>
          </a:p>
          <a:p>
            <a:pPr marL="0" indent="0">
              <a:buNone/>
            </a:pPr>
            <a:r>
              <a:rPr lang="sk-SK" b="1" dirty="0" smtClean="0"/>
              <a:t>súvisiaca legislatíva:</a:t>
            </a:r>
          </a:p>
          <a:p>
            <a:pPr marL="0" indent="0" algn="ctr">
              <a:buNone/>
            </a:pPr>
            <a:endParaRPr lang="sk-SK" b="1" dirty="0" smtClean="0"/>
          </a:p>
          <a:p>
            <a:r>
              <a:rPr lang="sk-SK" b="1" dirty="0" smtClean="0">
                <a:hlinkClick r:id="rId2"/>
              </a:rPr>
              <a:t>VYKONÁVACIE </a:t>
            </a:r>
            <a:r>
              <a:rPr lang="sk-SK" b="1" dirty="0">
                <a:hlinkClick r:id="rId2"/>
              </a:rPr>
              <a:t>NARIADENIE KOMISIE (EÚ) </a:t>
            </a:r>
            <a:r>
              <a:rPr lang="sk-SK" b="1" dirty="0" smtClean="0">
                <a:hlinkClick r:id="rId2"/>
              </a:rPr>
              <a:t>2019/66</a:t>
            </a:r>
            <a:r>
              <a:rPr lang="sk-SK" b="1" dirty="0" smtClean="0"/>
              <a:t>  </a:t>
            </a:r>
            <a:endParaRPr lang="sk-SK" b="1" dirty="0"/>
          </a:p>
          <a:p>
            <a:pPr marL="0" indent="0" algn="just">
              <a:buNone/>
            </a:pPr>
            <a:r>
              <a:rPr lang="sk-SK" b="1" dirty="0" smtClean="0"/>
              <a:t>o</a:t>
            </a:r>
            <a:r>
              <a:rPr lang="sk-SK" b="1" dirty="0"/>
              <a:t> pravidlách týkajúcich sa jednotných praktických opatrení v záujme vykonávania úradných kontrol rastlín, rastlinných produktov a iných predmetov s cieľom overiť dodržiavanie pravidiel Únie o ochranných opatreniach proti škodcom rastlín, ktoré sa uplatňujú na tento </a:t>
            </a:r>
            <a:r>
              <a:rPr lang="sk-SK" b="1" dirty="0" smtClean="0"/>
              <a:t>tovar</a:t>
            </a:r>
          </a:p>
          <a:p>
            <a:pPr marL="0" indent="0" algn="just">
              <a:buNone/>
            </a:pPr>
            <a:r>
              <a:rPr lang="sk-SK" b="1" dirty="0" smtClean="0"/>
              <a:t> </a:t>
            </a:r>
            <a:r>
              <a:rPr lang="sk-SK" dirty="0" smtClean="0"/>
              <a:t>ÚKSÚP vykonáva ÚK </a:t>
            </a:r>
            <a:r>
              <a:rPr lang="sk-SK" b="1" dirty="0" smtClean="0">
                <a:solidFill>
                  <a:srgbClr val="FF0000"/>
                </a:solidFill>
              </a:rPr>
              <a:t>aspoň </a:t>
            </a:r>
            <a:r>
              <a:rPr lang="sk-SK" b="1" dirty="0">
                <a:solidFill>
                  <a:srgbClr val="FF0000"/>
                </a:solidFill>
              </a:rPr>
              <a:t>raz ročne</a:t>
            </a:r>
            <a:r>
              <a:rPr lang="sk-SK" dirty="0"/>
              <a:t> v priestoroch a prípadne aj na iných miestach využívaných profesionálnymi prevádzkovateľmi, ktorí sú oprávnení vydávať </a:t>
            </a:r>
            <a:r>
              <a:rPr lang="sk-SK" dirty="0" smtClean="0"/>
              <a:t>RP.</a:t>
            </a:r>
            <a:endParaRPr lang="sk-SK" b="1" dirty="0" smtClean="0"/>
          </a:p>
          <a:p>
            <a:pPr marL="0" indent="0" algn="just">
              <a:buNone/>
            </a:pPr>
            <a:endParaRPr lang="sk-SK" b="1" dirty="0" smtClean="0"/>
          </a:p>
          <a:p>
            <a:pPr marL="0" indent="0">
              <a:buNone/>
            </a:pPr>
            <a:endParaRPr lang="sk-SK" b="1" dirty="0"/>
          </a:p>
          <a:p>
            <a:pPr marL="0" indent="0">
              <a:buNone/>
            </a:pPr>
            <a:endParaRPr lang="sk-SK" dirty="0" smtClean="0"/>
          </a:p>
        </p:txBody>
      </p:sp>
      <p:sp>
        <p:nvSpPr>
          <p:cNvPr id="4" name="Zástupný symbol dátumu 3"/>
          <p:cNvSpPr>
            <a:spLocks noGrp="1"/>
          </p:cNvSpPr>
          <p:nvPr>
            <p:ph type="dt" sz="half" idx="10"/>
          </p:nvPr>
        </p:nvSpPr>
        <p:spPr/>
        <p:txBody>
          <a:bodyPr/>
          <a:lstStyle/>
          <a:p>
            <a:fld id="{81BB675C-81D3-4896-86CE-77CDD19D4461}" type="datetime1">
              <a:rPr lang="sk-SK" smtClean="0"/>
              <a:t>3. 12. 2025</a:t>
            </a:fld>
            <a:endParaRPr lang="sk-SK"/>
          </a:p>
        </p:txBody>
      </p:sp>
      <p:sp>
        <p:nvSpPr>
          <p:cNvPr id="5" name="Zástupný symbol päty 4"/>
          <p:cNvSpPr>
            <a:spLocks noGrp="1"/>
          </p:cNvSpPr>
          <p:nvPr>
            <p:ph type="ftr" sz="quarter" idx="11"/>
          </p:nvPr>
        </p:nvSpPr>
        <p:spPr>
          <a:xfrm>
            <a:off x="424542" y="6356349"/>
            <a:ext cx="8170817" cy="365125"/>
          </a:xfrm>
        </p:spPr>
        <p:txBody>
          <a:bodyPr/>
          <a:lstStyle/>
          <a:p>
            <a:r>
              <a:rPr lang="sk-SK" dirty="0" smtClean="0"/>
              <a:t>	www.uksup.sk</a:t>
            </a:r>
            <a:r>
              <a:rPr lang="sk-SK" dirty="0"/>
              <a:t>,  Ing. Ivana Kurhajcová, Sekcia poľnohospodárskych vstupov a kontroly, Odbor ochrany rastlín</a:t>
            </a:r>
          </a:p>
          <a:p>
            <a:endParaRPr lang="sk-SK" dirty="0"/>
          </a:p>
        </p:txBody>
      </p:sp>
      <p:sp>
        <p:nvSpPr>
          <p:cNvPr id="6" name="Zástupný symbol čísla snímky 5"/>
          <p:cNvSpPr>
            <a:spLocks noGrp="1"/>
          </p:cNvSpPr>
          <p:nvPr>
            <p:ph type="sldNum" sz="quarter" idx="12"/>
          </p:nvPr>
        </p:nvSpPr>
        <p:spPr/>
        <p:txBody>
          <a:bodyPr/>
          <a:lstStyle/>
          <a:p>
            <a:fld id="{3A0EFBD9-7D15-4639-B143-8F39674E03CF}" type="slidenum">
              <a:rPr lang="sk-SK" smtClean="0"/>
              <a:t>9</a:t>
            </a:fld>
            <a:endParaRPr lang="sk-SK"/>
          </a:p>
        </p:txBody>
      </p:sp>
    </p:spTree>
    <p:extLst>
      <p:ext uri="{BB962C8B-B14F-4D97-AF65-F5344CB8AC3E}">
        <p14:creationId xmlns:p14="http://schemas.microsoft.com/office/powerpoint/2010/main" val="663932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pary">
  <a:themeElements>
    <a:clrScheme name="Výpary">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ýpary">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ýpary">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TM04033937[[fn=Výpary]]</Template>
  <TotalTime>11871</TotalTime>
  <Words>7167</Words>
  <Application>Microsoft Office PowerPoint</Application>
  <PresentationFormat>Širokouhlá</PresentationFormat>
  <Paragraphs>767</Paragraphs>
  <Slides>72</Slides>
  <Notes>1</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72</vt:i4>
      </vt:variant>
    </vt:vector>
  </HeadingPairs>
  <TitlesOfParts>
    <vt:vector size="80" baseType="lpstr">
      <vt:lpstr>Arial</vt:lpstr>
      <vt:lpstr>Calibri</vt:lpstr>
      <vt:lpstr>Century Gothic</vt:lpstr>
      <vt:lpstr>EUAlbertina</vt:lpstr>
      <vt:lpstr>Times New Roman</vt:lpstr>
      <vt:lpstr>Wingdings</vt:lpstr>
      <vt:lpstr>Výpary</vt:lpstr>
      <vt:lpstr>Dokument</vt:lpstr>
      <vt:lpstr>Ústredný  kontrolný   a  skúšobný  ústav  poľnohospodársky   v  bratislave</vt:lpstr>
      <vt:lpstr>Prezentácia programu PowerPoint</vt:lpstr>
      <vt:lpstr>Odbor ochrany rastlín  a  Odbor kontroly ochrany rastlín</vt:lpstr>
      <vt:lpstr>OBSAH 1. časti </vt:lpstr>
      <vt:lpstr>LEGISLATÍVA</vt:lpstr>
      <vt:lpstr>Vymedzenie pojmov  VN KOM a skratky</vt:lpstr>
      <vt:lpstr>Vymedzenie pojmov z VN KOM 2016/2031</vt:lpstr>
      <vt:lpstr>Prezentácia programu PowerPoint</vt:lpstr>
      <vt:lpstr>Jednotná frekvencia ÚK profesionálnych prevádzkovateľov oprávnených vydávať RP</vt:lpstr>
      <vt:lpstr>          Registrácia profesionálnych prevádzkovateľov a vysledovateľnosť    Úradný register profesionálnych prevádzkovateľov</vt:lpstr>
      <vt:lpstr>Úradný register profesionálnych prevádzkovateľov</vt:lpstr>
      <vt:lpstr>Úradný register profesionálnych prevádzkovateľov</vt:lpstr>
      <vt:lpstr>VÝNIMKY -  kto nemusí byť zaregistrovaný </vt:lpstr>
      <vt:lpstr>AKTUALIZÁCIA ÚDAJOV V REGISTRI</vt:lpstr>
      <vt:lpstr>Žiadateľ o registráciu zasiela na podateľňu ÚKSÚP</vt:lpstr>
      <vt:lpstr>Registrácia – dokumenty</vt:lpstr>
      <vt:lpstr>Zmena, zrušenie, pozastavenie registrácie</vt:lpstr>
      <vt:lpstr>Zrušenie registrácie profesionálneho prevádzkovateľa a zmena IČO </vt:lpstr>
      <vt:lpstr>RASTLINNÉ PASY - RP</vt:lpstr>
      <vt:lpstr>Na čo slúži rastlinný pas (RP) ?</vt:lpstr>
      <vt:lpstr>S čím je potrebné počítať ?</vt:lpstr>
      <vt:lpstr>Oprávnenie profesionálnych prevádzkovateľov vydávať rastlinné pasy </vt:lpstr>
      <vt:lpstr>Kto má žiadať o udelenie oprávnenia vydávať RP</vt:lpstr>
      <vt:lpstr>PRÍLOHA XIII VN KOM 2019/2072 Zoznam rastlín, rastlinných produktov a iných predmetov,  pre ktoré sa vyžaduje rastlinný pas</vt:lpstr>
      <vt:lpstr>Zoznam rastlín, rastlinných produktov a iných predmetov,  pre ktoré sa vyžaduje rastlinný pas</vt:lpstr>
      <vt:lpstr>Zoznam rastlín, rastlinných produktov a iných predmetov,  pre ktoré sa vyžaduje rastlinný pas</vt:lpstr>
      <vt:lpstr>Zoznam rastlín, rastlinných produktov a iných predmetov,  pre ktoré sa vyžaduje rastlinný pas</vt:lpstr>
      <vt:lpstr>Zoznam rastlín, rastlinných produktov a iných predmetov,  pre ktoré sa vyžaduje rastlinný pas</vt:lpstr>
      <vt:lpstr>Formát a údaje RP časť A  VN KOM 2017/2313 </vt:lpstr>
      <vt:lpstr>Prezentácia programu PowerPoint</vt:lpstr>
      <vt:lpstr>Prezentácia programu PowerPoint</vt:lpstr>
      <vt:lpstr>Vzory RP pre lesné dreviny </vt:lpstr>
      <vt:lpstr>Vzory RP pre lesné dreviny </vt:lpstr>
      <vt:lpstr>Prezentácia programu PowerPoint</vt:lpstr>
      <vt:lpstr>RP pre chránené zóny – legislatíva </vt:lpstr>
      <vt:lpstr> Čo navyše musí obsahovať RP pre chránené zóny  časť B  VN KOM 2017/2313 </vt:lpstr>
      <vt:lpstr>Prezentácia programu PowerPoint</vt:lpstr>
      <vt:lpstr>Prezentácia programu PowerPoint</vt:lpstr>
      <vt:lpstr>RP, ktorý je zároveň certifikačnou náveskou</vt:lpstr>
      <vt:lpstr> RP ktoré sú zároveň certifikačnou náveskou platí, že musia obsahovať:  časť C VN KOM 2017/2313 </vt:lpstr>
      <vt:lpstr>Prezentácia programu PowerPoint</vt:lpstr>
      <vt:lpstr> RP ktoré sú zároveň certifikačnou náveskou platí, že musia obsahovať: RP určený do CHZ časť D VN KOM 2017/2313 </vt:lpstr>
      <vt:lpstr>Prezentácia programu PowerPoint</vt:lpstr>
      <vt:lpstr>Malospotrebiteľské balenia osív, ktoré musia byť označené RP</vt:lpstr>
      <vt:lpstr>Formát a veľkosť RP </vt:lpstr>
      <vt:lpstr>Príklady použitia RP v praxi</vt:lpstr>
      <vt:lpstr>Prezentácia programu PowerPoint</vt:lpstr>
      <vt:lpstr>Pripojenie rastlinných pasov</vt:lpstr>
      <vt:lpstr>Pripojenie rastlinných pasov </vt:lpstr>
      <vt:lpstr>Pripojenie RP   k obchodným dokladom (dodací list, faktúra)</vt:lpstr>
      <vt:lpstr>Pripojenie RP   k obchodným dokladom (dodací list, faktúra)</vt:lpstr>
      <vt:lpstr>Kedy nemožno využiť obchodné doklady s RP</vt:lpstr>
      <vt:lpstr>Výnimky - RP sa nevyžaduje v dvoch nasledovných prípadoch: </vt:lpstr>
      <vt:lpstr>Nahradenie rastlinné pasu – pripojenie nového RP</vt:lpstr>
      <vt:lpstr>Kedy nepotrebujete RP nahradiť </vt:lpstr>
      <vt:lpstr>Ako funguje používanie RP v praxi ?  Príklady situácií z praxe. </vt:lpstr>
      <vt:lpstr>Prezentácia programu PowerPoint</vt:lpstr>
      <vt:lpstr>Evidencia RP </vt:lpstr>
      <vt:lpstr>Čo je to kód vysledovateľnosti ? </vt:lpstr>
      <vt:lpstr>Kód vysledovateľnosti – písmeno C na RP </vt:lpstr>
      <vt:lpstr>Kedy sa kód vysledovateľnosti nemusí vypĺňať ?</vt:lpstr>
      <vt:lpstr>POZOR !!! Vykonávacie rozhodnutie KOM 2020/1770 uplatňuje sa od 31. decembra 2021 !!! Zoznam rastlín určených na výsadbu, ktoré  musia mať na RP vždy uvedený kód vysledovateľnosti:</vt:lpstr>
      <vt:lpstr>INTERNETOVÝ PREDAJ – nové povinnosti</vt:lpstr>
      <vt:lpstr>Čo sa skrýva pod pojmom predaj prostredníctvom zmlúv uzavretých na diaľku ? </vt:lpstr>
      <vt:lpstr>Informácie, ktoré sa majú poskytnúť  klientom poštových služieb</vt:lpstr>
      <vt:lpstr>INTERNETOVÝ PREDAJ –  pasová povinnosť</vt:lpstr>
      <vt:lpstr>Pripojenie RP pri internetovom predaji</vt:lpstr>
      <vt:lpstr>Povinnosti profesionálnych prevádzkovateľov</vt:lpstr>
      <vt:lpstr>Povinnosti profesionálnych prevádzkovateľov – neregistrovaných </vt:lpstr>
      <vt:lpstr>Povinnosti registrovaných prevádzkovateľov –  bez oprávnenia vydávať RP</vt:lpstr>
      <vt:lpstr>Povinnosti registrovaných profesionálnych prevádzkovateľov, ktorým bolo udelené oprávnenie vydávať RP</vt:lpstr>
      <vt:lpstr>Ďakujeme za pozornosť</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Ústredný  kontrolný   a  skúšobný  ústav  poľnohospodársky   v  bratislave</dc:title>
  <dc:creator>Šimšíková Miriam Ing.</dc:creator>
  <cp:lastModifiedBy>Krajčo Samuel Ing.</cp:lastModifiedBy>
  <cp:revision>902</cp:revision>
  <dcterms:created xsi:type="dcterms:W3CDTF">2017-02-02T07:07:07Z</dcterms:created>
  <dcterms:modified xsi:type="dcterms:W3CDTF">2025-12-03T07:20:42Z</dcterms:modified>
</cp:coreProperties>
</file>