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6"/>
  </p:notesMasterIdLst>
  <p:sldIdLst>
    <p:sldId id="256" r:id="rId2"/>
    <p:sldId id="371" r:id="rId3"/>
    <p:sldId id="428" r:id="rId4"/>
    <p:sldId id="452" r:id="rId5"/>
    <p:sldId id="450" r:id="rId6"/>
    <p:sldId id="294" r:id="rId7"/>
    <p:sldId id="487" r:id="rId8"/>
    <p:sldId id="492" r:id="rId9"/>
    <p:sldId id="493" r:id="rId10"/>
    <p:sldId id="517" r:id="rId11"/>
    <p:sldId id="494" r:id="rId12"/>
    <p:sldId id="514" r:id="rId13"/>
    <p:sldId id="495" r:id="rId14"/>
    <p:sldId id="519" r:id="rId15"/>
    <p:sldId id="498" r:id="rId16"/>
    <p:sldId id="500" r:id="rId17"/>
    <p:sldId id="499" r:id="rId18"/>
    <p:sldId id="501" r:id="rId19"/>
    <p:sldId id="505" r:id="rId20"/>
    <p:sldId id="506" r:id="rId21"/>
    <p:sldId id="507" r:id="rId22"/>
    <p:sldId id="508" r:id="rId23"/>
    <p:sldId id="503" r:id="rId24"/>
    <p:sldId id="510" r:id="rId25"/>
    <p:sldId id="511" r:id="rId26"/>
    <p:sldId id="512" r:id="rId27"/>
    <p:sldId id="513" r:id="rId28"/>
    <p:sldId id="502" r:id="rId29"/>
    <p:sldId id="515" r:id="rId30"/>
    <p:sldId id="520" r:id="rId31"/>
    <p:sldId id="516" r:id="rId32"/>
    <p:sldId id="504" r:id="rId33"/>
    <p:sldId id="521" r:id="rId34"/>
    <p:sldId id="258" r:id="rId35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3C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5" autoAdjust="0"/>
    <p:restoredTop sz="95501" autoAdjust="0"/>
  </p:normalViewPr>
  <p:slideViewPr>
    <p:cSldViewPr snapToGrid="0">
      <p:cViewPr varScale="1">
        <p:scale>
          <a:sx n="109" d="100"/>
          <a:sy n="109" d="100"/>
        </p:scale>
        <p:origin x="72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124E7-AA29-4503-9AA6-4DB484697072}" type="datetimeFigureOut">
              <a:rPr lang="sk-SK" smtClean="0"/>
              <a:t>11. 12. 2025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FCAF-3A02-475F-9DC3-2B5A483D181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9942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CFCAF-3A02-475F-9DC3-2B5A483D181B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30446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dirty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5017E69-3454-4E3F-B8C9-CBA3BC4CBF3A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sk-SK"/>
              <a:t>www.uksup.sk,  Ing. Ivana Kurhajcová, Sekcia odborných činností, Odbor ochrany rastlín</a:t>
            </a:r>
            <a:endParaRPr lang="sk-S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0EFBD9-7D15-4639-B143-8F39674E03CF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9738" y="5949315"/>
            <a:ext cx="81915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29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4FDA3-EBF7-4D8C-B745-E09AF5ADC048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749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631316" y="6318504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4E63C9F-825D-4B81-A959-C02835216519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6317445"/>
            <a:ext cx="7824216" cy="365125"/>
          </a:xfrm>
        </p:spPr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69136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58164" y="6306312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DCEECB-E4D4-4553-88F2-46B7E752945F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6305253"/>
            <a:ext cx="7763256" cy="365125"/>
          </a:xfrm>
        </p:spPr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10497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509396" y="6365155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F35EB55-49B9-47A8-BF75-C83F07B25EE9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6377347"/>
            <a:ext cx="7677912" cy="365125"/>
          </a:xfrm>
        </p:spPr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31134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11FD1-A213-4D06-9251-F6F7C3D82906}" type="datetime1">
              <a:rPr lang="sk-SK" smtClean="0"/>
              <a:t>11. 12. 2025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36481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B058-5574-4D16-99AB-386DA4998855}" type="datetime1">
              <a:rPr lang="sk-SK" smtClean="0"/>
              <a:t>11. 12. 2025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54645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00966-92D3-41D4-9E8C-3471E93BB113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38368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19124" y="635402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2623EEC-DDD8-4D68-93D0-C5F084DE0258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355080"/>
            <a:ext cx="7812024" cy="365125"/>
          </a:xfrm>
        </p:spPr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259419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ľ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abuľky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sk-SK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DA3FA-2FF0-4B3B-A58E-BE610DBB9551}" type="datetime1">
              <a:rPr lang="sk-SK" altLang="sk-SK" smtClean="0"/>
              <a:t>11. 12. 2025</a:t>
            </a:fld>
            <a:endParaRPr lang="sk-SK" alt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k-SK" altLang="sk-SK"/>
              <a:t>www.uksup.sk,  Ing. Ivana Kurhajcová, Sekcia odborných činností, Odbor ochrany rastlín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8433F-9485-4793-AEDE-AEC2A18E8662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9828596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bg1"/>
                </a:solidFill>
              </a:defRPr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8290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06932" y="6391656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B1C4484B-9678-441C-87ED-A71278DF68A6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6391657"/>
            <a:ext cx="7812024" cy="364065"/>
          </a:xfrm>
        </p:spPr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9143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9A957-C161-4721-8FE2-9DFEF10BF77D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955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996F-005E-4F0D-85E0-A69C90A6A8D5}" type="datetime1">
              <a:rPr lang="sk-SK" smtClean="0"/>
              <a:t>11. 12. 2025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839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14F79-0FA5-4ED9-80F0-7A2029558BD8}" type="datetime1">
              <a:rPr lang="sk-SK" smtClean="0"/>
              <a:t>11. 12. 2025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28482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4BB45-1439-42E7-BF6F-6CB669AA02C7}" type="datetime1">
              <a:rPr lang="sk-SK" smtClean="0"/>
              <a:t>11. 12. 2025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52099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204AD-F171-450F-92B8-6D79A81C94BD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9962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AEE75-CDC0-4013-B925-5F8F9347E354}" type="datetime1">
              <a:rPr lang="sk-SK" smtClean="0"/>
              <a:t>11. 12. 2025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4372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gi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20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9715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dirty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Upravte štýl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BD660D5C-D761-4A54-BC30-EF8938B32F16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bg1"/>
                </a:solidFill>
              </a:defRPr>
            </a:lvl1pPr>
          </a:lstStyle>
          <a:p>
            <a:r>
              <a:rPr lang="sk-SK"/>
              <a:t>www.uksup.sk,  Ing. Ivana Kurhajcová, Sekcia odborných činností, Odbor ochrany rastlín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fld id="{3A0EFBD9-7D15-4639-B143-8F39674E03CF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9" name="Picture 2" descr="Výsledok vyhľadávania obrázkov pre dopyt slovenský šTáTNY ZNAK"/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122" y="158787"/>
            <a:ext cx="571499" cy="709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Obrázok 9"/>
          <p:cNvPicPr>
            <a:picLocks noChangeAspect="1"/>
          </p:cNvPicPr>
          <p:nvPr userDrawn="1"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8297" y="138542"/>
            <a:ext cx="1479630" cy="455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9252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  <p:sldLayoutId id="2147483696" r:id="rId18"/>
  </p:sldLayoutIdLst>
  <p:hf hdr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bg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SK/TXT/?qid=1560843689820&amp;uri=CELEX:32019R0827" TargetMode="External"/><Relationship Id="rId2" Type="http://schemas.openxmlformats.org/officeDocument/2006/relationships/hyperlink" Target="https://eur-lex.europa.eu/legal-content/SK/TXT/?qid=1560840924230&amp;uri=CELEX:32016R203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eur-lex.europa.eu/legal-content/SK/TXT/?qid=1560841699087&amp;uri=CELEX:32017R231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ochrana@uksup.sk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ochrana@uksup.sk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6.svg"/><Relationship Id="rId18" Type="http://schemas.openxmlformats.org/officeDocument/2006/relationships/image" Target="../media/image14.png"/><Relationship Id="rId26" Type="http://schemas.openxmlformats.org/officeDocument/2006/relationships/image" Target="../media/image19.png"/><Relationship Id="rId3" Type="http://schemas.openxmlformats.org/officeDocument/2006/relationships/image" Target="../media/image6.svg"/><Relationship Id="rId21" Type="http://schemas.openxmlformats.org/officeDocument/2006/relationships/image" Target="../media/image24.svg"/><Relationship Id="rId7" Type="http://schemas.openxmlformats.org/officeDocument/2006/relationships/image" Target="../media/image10.svg"/><Relationship Id="rId12" Type="http://schemas.openxmlformats.org/officeDocument/2006/relationships/image" Target="../media/image11.png"/><Relationship Id="rId17" Type="http://schemas.openxmlformats.org/officeDocument/2006/relationships/image" Target="../media/image20.svg"/><Relationship Id="rId25" Type="http://schemas.openxmlformats.org/officeDocument/2006/relationships/image" Target="../media/image18.png"/><Relationship Id="rId2" Type="http://schemas.openxmlformats.org/officeDocument/2006/relationships/image" Target="../media/image6.png"/><Relationship Id="rId16" Type="http://schemas.openxmlformats.org/officeDocument/2006/relationships/image" Target="../media/image13.png"/><Relationship Id="rId20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4.svg"/><Relationship Id="rId24" Type="http://schemas.openxmlformats.org/officeDocument/2006/relationships/image" Target="../media/image17.png"/><Relationship Id="rId5" Type="http://schemas.openxmlformats.org/officeDocument/2006/relationships/image" Target="../media/image8.svg"/><Relationship Id="rId15" Type="http://schemas.openxmlformats.org/officeDocument/2006/relationships/image" Target="../media/image18.svg"/><Relationship Id="rId23" Type="http://schemas.openxmlformats.org/officeDocument/2006/relationships/image" Target="../media/image26.svg"/><Relationship Id="rId10" Type="http://schemas.openxmlformats.org/officeDocument/2006/relationships/image" Target="../media/image10.png"/><Relationship Id="rId19" Type="http://schemas.openxmlformats.org/officeDocument/2006/relationships/image" Target="../media/image22.svg"/><Relationship Id="rId4" Type="http://schemas.openxmlformats.org/officeDocument/2006/relationships/image" Target="../media/image7.png"/><Relationship Id="rId9" Type="http://schemas.openxmlformats.org/officeDocument/2006/relationships/image" Target="../media/image12.svg"/><Relationship Id="rId14" Type="http://schemas.openxmlformats.org/officeDocument/2006/relationships/image" Target="../media/image12.png"/><Relationship Id="rId22" Type="http://schemas.openxmlformats.org/officeDocument/2006/relationships/image" Target="../media/image16.png"/><Relationship Id="rId27" Type="http://schemas.openxmlformats.org/officeDocument/2006/relationships/image" Target="../media/image2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ur-lex.europa.eu/legal-content/SK/TXT/?qid=1560840924230&amp;uri=CELEX:32016R2031" TargetMode="External"/><Relationship Id="rId2" Type="http://schemas.openxmlformats.org/officeDocument/2006/relationships/hyperlink" Target="https://eur-lex.europa.eu/legal-content/SK/TXT/?qid=1560840924230&amp;uri=CELEX:32017R062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-lex.europa.eu/legal-content/SK/TXT/?qid=1560843689820&amp;uri=CELEX:32019R0827" TargetMode="External"/><Relationship Id="rId5" Type="http://schemas.openxmlformats.org/officeDocument/2006/relationships/hyperlink" Target="https://eur-lex.europa.eu/legal-content/SK/TXT/?qid=1560841699087&amp;uri=CELEX:32017R2313" TargetMode="External"/><Relationship Id="rId4" Type="http://schemas.openxmlformats.org/officeDocument/2006/relationships/hyperlink" Target="https://eur-lex.europa.eu/legal-content/SK/TXT/?qid=1576045124869&amp;uri=CELEX:32019R2072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371600" y="3060709"/>
            <a:ext cx="9448800" cy="1825096"/>
          </a:xfrm>
        </p:spPr>
        <p:txBody>
          <a:bodyPr>
            <a:noAutofit/>
          </a:bodyPr>
          <a:lstStyle/>
          <a:p>
            <a:pPr algn="ctr"/>
            <a:r>
              <a:rPr lang="sk-SK" sz="4800" dirty="0"/>
              <a:t>Ústredný  kontrolný  </a:t>
            </a:r>
            <a:br>
              <a:rPr lang="sk-SK" sz="4800" dirty="0"/>
            </a:br>
            <a:r>
              <a:rPr lang="sk-SK" sz="4800" dirty="0"/>
              <a:t>a  skúšobný  ústav  poľnohospodársky  </a:t>
            </a:r>
            <a:br>
              <a:rPr lang="sk-SK" sz="4800" dirty="0"/>
            </a:br>
            <a:r>
              <a:rPr lang="sk-SK" sz="4800" dirty="0"/>
              <a:t>v  bratislave</a:t>
            </a:r>
          </a:p>
        </p:txBody>
      </p:sp>
    </p:spTree>
    <p:extLst>
      <p:ext uri="{BB962C8B-B14F-4D97-AF65-F5344CB8AC3E}">
        <p14:creationId xmlns:p14="http://schemas.microsoft.com/office/powerpoint/2010/main" val="339789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9389" y="764373"/>
            <a:ext cx="10976811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sk-SK" dirty="0"/>
              <a:t>Podmienky udelenia oprávnenia na vydávanie RP</a:t>
            </a:r>
            <a:br>
              <a:rPr lang="sk-SK" dirty="0"/>
            </a:br>
            <a:r>
              <a:rPr lang="sk-SK" dirty="0"/>
              <a:t> </a:t>
            </a:r>
            <a:r>
              <a:rPr lang="sk-SK" b="1" u="sng" dirty="0">
                <a:hlinkClick r:id="rId2"/>
              </a:rPr>
              <a:t>článok 89 2016/2031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sk-SK" b="1" u="sng" dirty="0" smtClean="0">
              <a:hlinkClick r:id="rId3"/>
            </a:endParaRPr>
          </a:p>
          <a:p>
            <a:pPr marL="0" indent="0" algn="just">
              <a:buNone/>
            </a:pPr>
            <a:r>
              <a:rPr lang="sk-SK" b="1" u="sng" dirty="0" smtClean="0">
                <a:hlinkClick r:id="rId3"/>
              </a:rPr>
              <a:t>DELEGOVANÉ </a:t>
            </a:r>
            <a:r>
              <a:rPr lang="sk-SK" b="1" u="sng" dirty="0">
                <a:hlinkClick r:id="rId3"/>
              </a:rPr>
              <a:t>NARIADENIE KOMISIE (EÚ) 2019/827</a:t>
            </a:r>
            <a:r>
              <a:rPr lang="sk-SK" dirty="0"/>
              <a:t>  pre článok 89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dirty="0"/>
              <a:t>Kritériá, ktoré musia spĺňať profesionálni prevádzkovatelia, aby boli oprávnení vydávať rastlinné </a:t>
            </a:r>
            <a:r>
              <a:rPr lang="sk-SK" dirty="0" smtClean="0"/>
              <a:t>pasy sú uvedené v </a:t>
            </a:r>
            <a:r>
              <a:rPr lang="sk-SK" b="1" dirty="0" smtClean="0">
                <a:solidFill>
                  <a:srgbClr val="0000FF"/>
                </a:solidFill>
              </a:rPr>
              <a:t>článku 1 </a:t>
            </a:r>
            <a:r>
              <a:rPr lang="sk-SK" dirty="0"/>
              <a:t>- </a:t>
            </a:r>
            <a:r>
              <a:rPr lang="sk-SK" b="1" dirty="0"/>
              <a:t>uplatňuje sa od </a:t>
            </a:r>
            <a:r>
              <a:rPr lang="sk-SK" b="1" dirty="0">
                <a:solidFill>
                  <a:srgbClr val="FF0000"/>
                </a:solidFill>
              </a:rPr>
              <a:t>14.12.2020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sk-SK" b="1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77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7735BF-6779-4244-A5E6-A1A5082A4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242" y="475615"/>
            <a:ext cx="10820400" cy="1125387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Povinnosti </a:t>
            </a:r>
            <a:r>
              <a:rPr lang="sk-SK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registrovaných</a:t>
            </a:r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profesionálnych prevádzkovateľov, ktorým </a:t>
            </a:r>
            <a:r>
              <a:rPr lang="sk-SK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BOLO UDELENÉ oprávnenie vydávať RP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1B99FF-6F58-49A4-BBBA-5B4BCB4B2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40832"/>
            <a:ext cx="10820400" cy="4378994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k-SK" sz="1800" b="1" dirty="0">
                <a:effectLst/>
                <a:ea typeface="Calibri" panose="020F0502020204030204" pitchFamily="34" charset="0"/>
              </a:rPr>
              <a:t>Preskúmania na účely vydania RP a </a:t>
            </a:r>
            <a:r>
              <a:rPr lang="sk-SK" sz="1800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vedenie záznamov</a:t>
            </a:r>
            <a:r>
              <a:rPr lang="sk-SK" sz="1800" b="1" dirty="0">
                <a:effectLst/>
                <a:ea typeface="Calibri" panose="020F0502020204030204" pitchFamily="34" charset="0"/>
              </a:rPr>
              <a:t> o vykonaných preskúmaniach (kontroly zdravotného stavu).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k-SK" sz="1800" dirty="0">
                <a:effectLst/>
                <a:ea typeface="Calibri" panose="020F0502020204030204" pitchFamily="34" charset="0"/>
              </a:rPr>
              <a:t>Plnenie požiadaviek na obsah, formát a pripojenie RP.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k-SK" sz="1800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Vedenie záznamov </a:t>
            </a:r>
            <a:r>
              <a:rPr lang="sk-SK" sz="1800" b="1" dirty="0">
                <a:effectLst/>
                <a:ea typeface="Calibri" panose="020F0502020204030204" pitchFamily="34" charset="0"/>
              </a:rPr>
              <a:t>/ evidencie, ktoré zabezpečia </a:t>
            </a:r>
            <a:r>
              <a:rPr lang="sk-SK" sz="1800" b="1" dirty="0" err="1">
                <a:effectLst/>
                <a:ea typeface="Calibri" panose="020F0502020204030204" pitchFamily="34" charset="0"/>
              </a:rPr>
              <a:t>vysledovateľnosť</a:t>
            </a:r>
            <a:r>
              <a:rPr lang="sk-SK" sz="1800" b="1" dirty="0">
                <a:effectLst/>
                <a:ea typeface="Calibri" panose="020F050202020403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sk-SK" sz="1800" dirty="0">
                <a:effectLst/>
                <a:ea typeface="Calibri" panose="020F0502020204030204" pitchFamily="34" charset="0"/>
              </a:rPr>
              <a:t>Stanovenie a sledovanie kritických bodov pri výrobe/pestovaní a </a:t>
            </a:r>
            <a:r>
              <a:rPr lang="sk-SK" sz="1800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vedenie záznamov </a:t>
            </a:r>
            <a:r>
              <a:rPr lang="sk-SK" sz="1800" dirty="0">
                <a:effectLst/>
                <a:ea typeface="Calibri" panose="020F0502020204030204" pitchFamily="34" charset="0"/>
              </a:rPr>
              <a:t>o tejto činnosti.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sk-SK" sz="1800" b="1" dirty="0">
                <a:effectLst/>
                <a:ea typeface="Calibri" panose="020F0502020204030204" pitchFamily="34" charset="0"/>
              </a:rPr>
              <a:t>Zavedenie účinného plánu</a:t>
            </a:r>
            <a:r>
              <a:rPr lang="sk-SK" sz="1800" dirty="0">
                <a:effectLst/>
                <a:ea typeface="Calibri" panose="020F0502020204030204" pitchFamily="34" charset="0"/>
              </a:rPr>
              <a:t>, podľa ktorého sa bude postupovať v prípade zistenia škodcov v zmysle rastlinolekárskej legislatívy </a:t>
            </a:r>
            <a:r>
              <a:rPr lang="sk-SK" sz="1800" dirty="0" smtClean="0">
                <a:effectLst/>
                <a:ea typeface="Calibri" panose="020F0502020204030204" pitchFamily="34" charset="0"/>
              </a:rPr>
              <a:t>–</a:t>
            </a:r>
            <a:endParaRPr lang="sk-SK" sz="1800" dirty="0">
              <a:ea typeface="Calibri" panose="020F0502020204030204" pitchFamily="34" charset="0"/>
            </a:endParaRPr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97E9C87-E260-46FA-AD70-3357D076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764B521-FC67-4CD5-A8EE-09C54E90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4433450-3414-4994-83F2-8B39BE6A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11</a:t>
            </a:fld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6629400" y="5500968"/>
            <a:ext cx="4668253" cy="718858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7828547" y="5675731"/>
            <a:ext cx="3573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POKRAČOVANIE</a:t>
            </a:r>
          </a:p>
        </p:txBody>
      </p:sp>
    </p:spTree>
    <p:extLst>
      <p:ext uri="{BB962C8B-B14F-4D97-AF65-F5344CB8AC3E}">
        <p14:creationId xmlns:p14="http://schemas.microsoft.com/office/powerpoint/2010/main" val="36116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7735BF-6779-4244-A5E6-A1A5082A4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242" y="475615"/>
            <a:ext cx="10820400" cy="1125387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Povinnosti </a:t>
            </a:r>
            <a:r>
              <a:rPr lang="sk-SK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registrovaných</a:t>
            </a:r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profesionálnych prevádzkovateľov, ktorým </a:t>
            </a:r>
            <a:r>
              <a:rPr lang="sk-SK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BOLO UDELENÉ oprávnenie vydávať RP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1B99FF-6F58-49A4-BBBA-5B4BCB4B2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2102146"/>
            <a:ext cx="10820400" cy="46188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sk-SK" sz="1800" dirty="0">
                <a:ea typeface="Calibri" panose="020F0502020204030204" pitchFamily="34" charset="0"/>
              </a:rPr>
              <a:t>6. Má k dispozícii potrebné </a:t>
            </a:r>
            <a:r>
              <a:rPr lang="sk-SK" sz="1800" b="1" dirty="0">
                <a:ea typeface="Calibri" panose="020F0502020204030204" pitchFamily="34" charset="0"/>
              </a:rPr>
              <a:t>vybavenie a zariadenie </a:t>
            </a:r>
            <a:r>
              <a:rPr lang="sk-SK" sz="1800" dirty="0">
                <a:ea typeface="Calibri" panose="020F0502020204030204" pitchFamily="34" charset="0"/>
              </a:rPr>
              <a:t>na vykonanie požadovaných preskúmaní rastlín, rastlinných produktov a iných predmetov;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1800" dirty="0">
                <a:ea typeface="Calibri" panose="020F0502020204030204" pitchFamily="34" charset="0"/>
              </a:rPr>
              <a:t>7.   Musí vymenovať kontaktnú osobu zodpovednú za komunikáciu </a:t>
            </a:r>
            <a:r>
              <a:rPr lang="sk-SK" sz="1800" dirty="0"/>
              <a:t>s ÚKSÚP a nahlásiť jej kontaktné údaje;</a:t>
            </a:r>
            <a:endParaRPr lang="sk-SK" sz="1800" dirty="0"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AutoNum type="arabicPeriod" startAt="8"/>
            </a:pPr>
            <a:r>
              <a:rPr lang="sk-SK" sz="1800" dirty="0">
                <a:ea typeface="Calibri" panose="020F0502020204030204" pitchFamily="34" charset="0"/>
              </a:rPr>
              <a:t>Oznamovacia  povinnosť </a:t>
            </a:r>
            <a:r>
              <a:rPr lang="sk-SK" sz="1800" dirty="0">
                <a:solidFill>
                  <a:srgbClr val="0000FF"/>
                </a:solidFill>
              </a:rPr>
              <a:t>(</a:t>
            </a:r>
            <a:r>
              <a:rPr lang="sk-SK" sz="1800" b="1" dirty="0">
                <a:solidFill>
                  <a:srgbClr val="0000FF"/>
                </a:solidFill>
              </a:rPr>
              <a:t>povinnosť pre všetkých) - </a:t>
            </a:r>
            <a:r>
              <a:rPr lang="sk-SK" sz="1800" b="1" dirty="0">
                <a:ea typeface="Calibri" panose="020F0502020204030204" pitchFamily="34" charset="0"/>
              </a:rPr>
              <a:t>článok 14 2016/2031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1800" dirty="0" smtClean="0"/>
              <a:t>9.  </a:t>
            </a:r>
            <a:r>
              <a:rPr lang="sk-SK" sz="1800" dirty="0" smtClean="0">
                <a:ea typeface="Calibri" panose="020F0502020204030204" pitchFamily="34" charset="0"/>
              </a:rPr>
              <a:t>Aktualizácia údajov v registri každoročne do 30. apríla – </a:t>
            </a:r>
            <a:r>
              <a:rPr lang="sk-SK" sz="1800" b="1" dirty="0" smtClean="0">
                <a:ea typeface="Calibri" panose="020F0502020204030204" pitchFamily="34" charset="0"/>
              </a:rPr>
              <a:t>článok 66 2016/2031 </a:t>
            </a:r>
            <a:endParaRPr lang="sk-SK" sz="1900" b="1" dirty="0" smtClean="0">
              <a:effectLst/>
              <a:ea typeface="Calibri" panose="020F0502020204030204" pitchFamily="34" charset="0"/>
            </a:endParaRPr>
          </a:p>
          <a:p>
            <a:pPr marL="457200" indent="-457200" algn="ctr">
              <a:lnSpc>
                <a:spcPct val="107000"/>
              </a:lnSpc>
              <a:spcAft>
                <a:spcPts val="800"/>
              </a:spcAft>
              <a:buAutoNum type="arabicPeriod" startAt="9"/>
            </a:pPr>
            <a:endParaRPr lang="sk-SK" sz="1900" b="1" dirty="0">
              <a:solidFill>
                <a:srgbClr val="0000FF"/>
              </a:solidFill>
              <a:ea typeface="Calibri" panose="020F0502020204030204" pitchFamily="34" charset="0"/>
            </a:endParaRPr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97E9C87-E260-46FA-AD70-3357D076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764B521-FC67-4CD5-A8EE-09C54E90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44433450-3414-4994-83F2-8B39BE6A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8131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347537"/>
            <a:ext cx="10820400" cy="168442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ea typeface="Calibri" panose="020F0502020204030204" pitchFamily="34" charset="0"/>
              </a:rPr>
              <a:t>1. Povinnosť - preskúmania na účely vydania RP </a:t>
            </a:r>
            <a:r>
              <a:rPr lang="sk-SK" dirty="0"/>
              <a:t/>
            </a:r>
            <a:br>
              <a:rPr lang="sk-SK" dirty="0"/>
            </a:br>
            <a:r>
              <a:rPr lang="sk-SK" b="1" dirty="0">
                <a:ea typeface="Calibri" panose="020F0502020204030204" pitchFamily="34" charset="0"/>
              </a:rPr>
              <a:t/>
            </a:r>
            <a:br>
              <a:rPr lang="sk-SK" b="1" dirty="0">
                <a:ea typeface="Calibri" panose="020F0502020204030204" pitchFamily="34" charset="0"/>
              </a:rPr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515978"/>
            <a:ext cx="10820400" cy="470270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sz="2400" b="1" dirty="0">
                <a:solidFill>
                  <a:srgbClr val="FF0000"/>
                </a:solidFill>
              </a:rPr>
              <a:t>PRESKÚMANIE – KONTROLA ZDRAVOTNÉHO STAVU RASTLÍN</a:t>
            </a:r>
          </a:p>
          <a:p>
            <a:pPr marL="0" indent="0" algn="ctr">
              <a:buNone/>
            </a:pPr>
            <a:endParaRPr lang="sk-SK" sz="24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k-SK" sz="2400" b="1" dirty="0"/>
              <a:t> </a:t>
            </a:r>
            <a:r>
              <a:rPr lang="sk-SK" sz="2400" b="1" dirty="0">
                <a:solidFill>
                  <a:srgbClr val="0000FF"/>
                </a:solidFill>
              </a:rPr>
              <a:t>Kto preskúmanie vykonáva a kto je zodpovedný ? </a:t>
            </a:r>
          </a:p>
          <a:p>
            <a:pPr marL="0" indent="0" algn="just">
              <a:buNone/>
            </a:pPr>
            <a:r>
              <a:rPr lang="sk-SK" sz="2400" dirty="0"/>
              <a:t>Okrem samotného oprávneného prevádzkovateľa môžu byť do preskúmania zapojení aj jeho zamestnanci, a to v prípade, že sú adekvátne preškolení. </a:t>
            </a:r>
            <a:r>
              <a:rPr lang="sk-SK" sz="2400" dirty="0">
                <a:solidFill>
                  <a:srgbClr val="FF0000"/>
                </a:solidFill>
              </a:rPr>
              <a:t>Úvaha - Preškolenie by mohlo prebiehať prostredníctvo rastlinolekárskych inšpektorov. </a:t>
            </a:r>
          </a:p>
          <a:p>
            <a:pPr marL="0" indent="0" algn="just">
              <a:buNone/>
            </a:pPr>
            <a:r>
              <a:rPr lang="sk-SK" sz="2400" dirty="0"/>
              <a:t>Zodpovedný za vydanie RP je však oprávnený prevádzkovateľ.</a:t>
            </a:r>
          </a:p>
          <a:p>
            <a:pPr marL="0" indent="0">
              <a:buNone/>
            </a:pPr>
            <a:endParaRPr lang="sk-SK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sk-SK" sz="2400" b="1" dirty="0"/>
              <a:t> </a:t>
            </a:r>
            <a:r>
              <a:rPr lang="sk-SK" sz="2400" b="1" dirty="0">
                <a:solidFill>
                  <a:srgbClr val="0000FF"/>
                </a:solidFill>
              </a:rPr>
              <a:t>Kedy a kde sa kontrola zdravotného stavu vykonáva ?</a:t>
            </a:r>
          </a:p>
          <a:p>
            <a:pPr marL="0" indent="0">
              <a:buNone/>
            </a:pPr>
            <a:r>
              <a:rPr lang="sk-SK" sz="2400" dirty="0"/>
              <a:t>- v primeranom čase, pričom sa berú do úvahy súvisiace riziká;</a:t>
            </a:r>
          </a:p>
          <a:p>
            <a:pPr marL="0" indent="0">
              <a:buNone/>
            </a:pPr>
            <a:r>
              <a:rPr lang="sk-SK" sz="2400" dirty="0"/>
              <a:t>- v priestoroch, ktoré má oprávnený prevádzkovateľ zapísané v osvedčení o registrácii.</a:t>
            </a: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poľnohospodárskych vstupov a kontroly, Odbor ochrany rastlín</a:t>
            </a:r>
            <a:endParaRPr lang="sk-SK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6491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2526" y="520633"/>
            <a:ext cx="10543674" cy="1293028"/>
          </a:xfrm>
        </p:spPr>
        <p:txBody>
          <a:bodyPr>
            <a:normAutofit/>
          </a:bodyPr>
          <a:lstStyle/>
          <a:p>
            <a:pPr algn="ctr"/>
            <a:r>
              <a:rPr lang="sk-SK" sz="2400" b="1" dirty="0">
                <a:solidFill>
                  <a:srgbClr val="FF0000"/>
                </a:solidFill>
              </a:rPr>
              <a:t>PRESKÚMANIE – KONTROLA ZDRAVOTNÉHO STAVU RASTLÍN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588168"/>
            <a:ext cx="10820400" cy="43898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k-SK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sz="2400" b="1" dirty="0"/>
              <a:t> </a:t>
            </a:r>
            <a:r>
              <a:rPr lang="sk-SK" sz="2400" b="1" dirty="0">
                <a:solidFill>
                  <a:srgbClr val="0000FF"/>
                </a:solidFill>
              </a:rPr>
              <a:t>Čo kontroluje z hľadiska zdravotného stavu </a:t>
            </a:r>
            <a:r>
              <a:rPr lang="sk-SK" sz="2400" b="1" dirty="0" smtClean="0">
                <a:solidFill>
                  <a:srgbClr val="0000FF"/>
                </a:solidFill>
              </a:rPr>
              <a:t>? </a:t>
            </a:r>
            <a:endParaRPr lang="sk-SK" sz="2400" b="1" dirty="0">
              <a:solidFill>
                <a:srgbClr val="0000FF"/>
              </a:solidFill>
            </a:endParaRP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k-SK" b="1" dirty="0"/>
              <a:t>- regulované nekaranténne škodlivé organizmy (RNKŠ);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k-SK" b="1" dirty="0"/>
              <a:t>- karanténnych škodcov Únie, škodlivých organizmov, na ktoré sa vzťahujú osobitné vykonávacie rozhodnutia Komisie a karanténnych škodcov chránenej zóny</a:t>
            </a:r>
            <a:r>
              <a:rPr lang="sk-SK" dirty="0"/>
              <a:t> s potrebou realizácie </a:t>
            </a:r>
            <a:r>
              <a:rPr lang="sk-SK" b="1" u="sng" dirty="0"/>
              <a:t>oznamovacej povinnosti </a:t>
            </a:r>
            <a:r>
              <a:rPr lang="sk-SK" dirty="0"/>
              <a:t>z podozrenia na výskyt menovaných škodcov;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endParaRPr lang="sk-SK" dirty="0"/>
          </a:p>
          <a:p>
            <a:pPr lvl="0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b="1" dirty="0">
                <a:solidFill>
                  <a:srgbClr val="0000FF"/>
                </a:solidFill>
              </a:rPr>
              <a:t>Odber vzoriek a testovanie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k-SK" dirty="0"/>
              <a:t>- v prípade podozrenia na výskyt RNKŠ a prípadne na výskyt prekračujúci príslušné prahové hodnoty. 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poľnohospodárskych vstupov a kontroly, Odbor ochrany rastlín</a:t>
            </a:r>
            <a:endParaRPr lang="sk-SK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7693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9547" y="764373"/>
            <a:ext cx="10916653" cy="691448"/>
          </a:xfrm>
        </p:spPr>
        <p:txBody>
          <a:bodyPr>
            <a:normAutofit fontScale="90000"/>
          </a:bodyPr>
          <a:lstStyle/>
          <a:p>
            <a:pPr algn="ctr"/>
            <a:r>
              <a:rPr lang="sk-SK" sz="2800" b="1" dirty="0">
                <a:solidFill>
                  <a:srgbClr val="FF0000"/>
                </a:solidFill>
              </a:rPr>
              <a:t>PRESKÚMANIE – KONTROLA ZDRAVOTNÉHO STAVU RASTLÍN</a:t>
            </a:r>
            <a:br>
              <a:rPr lang="sk-SK" sz="2800" b="1" dirty="0">
                <a:solidFill>
                  <a:srgbClr val="FF0000"/>
                </a:solidFill>
              </a:rPr>
            </a:br>
            <a:endParaRPr lang="sk-SK" sz="28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371600"/>
            <a:ext cx="10820400" cy="4847085"/>
          </a:xfrm>
        </p:spPr>
        <p:txBody>
          <a:bodyPr/>
          <a:lstStyle/>
          <a:p>
            <a:endParaRPr lang="sk-SK" b="1" u="sng" dirty="0"/>
          </a:p>
          <a:p>
            <a:pPr marL="0" indent="0">
              <a:buNone/>
            </a:pPr>
            <a:r>
              <a:rPr lang="sk-SK" b="1" dirty="0"/>
              <a:t> </a:t>
            </a:r>
            <a:r>
              <a:rPr lang="sk-SK" sz="2400" b="1" dirty="0">
                <a:solidFill>
                  <a:srgbClr val="FF0000"/>
                </a:solidFill>
              </a:rPr>
              <a:t>V</a:t>
            </a:r>
            <a:r>
              <a:rPr lang="sk-SK" sz="2400" b="1" dirty="0">
                <a:solidFill>
                  <a:srgbClr val="FF0000"/>
                </a:solidFill>
                <a:ea typeface="Calibri" panose="020F0502020204030204" pitchFamily="34" charset="0"/>
              </a:rPr>
              <a:t>edenie záznamov </a:t>
            </a:r>
            <a:r>
              <a:rPr lang="sk-SK" sz="2400" b="1" dirty="0">
                <a:ea typeface="Calibri" panose="020F0502020204030204" pitchFamily="34" charset="0"/>
              </a:rPr>
              <a:t>o vykonaných kontrolách zdravotného stavu</a:t>
            </a:r>
          </a:p>
          <a:p>
            <a:pPr marL="0" indent="0">
              <a:buNone/>
            </a:pPr>
            <a:endParaRPr lang="sk-SK" sz="2400" b="1" dirty="0"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00FF"/>
                </a:solidFill>
              </a:rPr>
              <a:t>  Aké informácie má záznam obsahovať ?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00FF"/>
                </a:solidFill>
              </a:rPr>
              <a:t>  Ako si záznam vytvoriť 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00FF"/>
                </a:solidFill>
              </a:rPr>
              <a:t>  Odkiaľ čerpať informácie do záznamu o škodlivých organizmoch ?</a:t>
            </a:r>
          </a:p>
          <a:p>
            <a:pPr marL="0" indent="0">
              <a:buNone/>
            </a:pPr>
            <a:endParaRPr lang="sk-SK" b="1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sk-SK" b="1" dirty="0">
              <a:solidFill>
                <a:srgbClr val="0000FF"/>
              </a:solidFill>
            </a:endParaRPr>
          </a:p>
          <a:p>
            <a:pPr lvl="0"/>
            <a:r>
              <a:rPr lang="sk-SK" b="1" dirty="0" smtClean="0"/>
              <a:t>Šablóna </a:t>
            </a:r>
            <a:r>
              <a:rPr lang="sk-SK" b="1" dirty="0" err="1" smtClean="0"/>
              <a:t>xls</a:t>
            </a:r>
            <a:r>
              <a:rPr lang="sk-SK" b="1" dirty="0" smtClean="0"/>
              <a:t> dostupná </a:t>
            </a:r>
            <a:r>
              <a:rPr lang="sk-SK" b="1" dirty="0"/>
              <a:t>na stránke </a:t>
            </a:r>
            <a:r>
              <a:rPr lang="sk-SK" b="1" dirty="0" smtClean="0"/>
              <a:t>ÚKSÚP</a:t>
            </a: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www.uksup.sk,  Ing. Ivana Kurhajcová, Sekcia poľnohospodárskych vstupov a kontroly, Odbor ochrany rastlín</a:t>
            </a:r>
            <a:endParaRPr lang="sk-SK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09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932080"/>
          </a:xfrm>
        </p:spPr>
        <p:txBody>
          <a:bodyPr>
            <a:noAutofit/>
          </a:bodyPr>
          <a:lstStyle/>
          <a:p>
            <a:pPr algn="ctr"/>
            <a:r>
              <a:rPr lang="sk-SK" sz="3200" b="1" dirty="0">
                <a:ea typeface="Calibri" panose="020F0502020204030204" pitchFamily="34" charset="0"/>
              </a:rPr>
              <a:t>2. Povinnosť - plnenie požiadaviek na obsah, </a:t>
            </a:r>
            <a:br>
              <a:rPr lang="sk-SK" sz="3200" b="1" dirty="0">
                <a:ea typeface="Calibri" panose="020F0502020204030204" pitchFamily="34" charset="0"/>
              </a:rPr>
            </a:br>
            <a:r>
              <a:rPr lang="sk-SK" sz="3200" b="1" dirty="0">
                <a:ea typeface="Calibri" panose="020F0502020204030204" pitchFamily="34" charset="0"/>
              </a:rPr>
              <a:t>formát a pripojenie RP.</a:t>
            </a:r>
            <a:br>
              <a:rPr lang="sk-SK" sz="3200" b="1" dirty="0">
                <a:ea typeface="Calibri" panose="020F0502020204030204" pitchFamily="34" charset="0"/>
              </a:rPr>
            </a:br>
            <a:endParaRPr lang="sk-SK" sz="32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816768"/>
            <a:ext cx="10820400" cy="4401917"/>
          </a:xfrm>
        </p:spPr>
        <p:txBody>
          <a:bodyPr/>
          <a:lstStyle/>
          <a:p>
            <a:r>
              <a:rPr lang="sk-SK" dirty="0"/>
              <a:t>Pozri prednáška – č. 1 – </a:t>
            </a:r>
            <a:r>
              <a:rPr lang="sk-SK" b="1" dirty="0" smtClean="0">
                <a:solidFill>
                  <a:srgbClr val="FF0000"/>
                </a:solidFill>
              </a:rPr>
              <a:t>snímky  29 </a:t>
            </a:r>
            <a:r>
              <a:rPr lang="sk-SK" b="1" dirty="0">
                <a:solidFill>
                  <a:srgbClr val="FF0000"/>
                </a:solidFill>
              </a:rPr>
              <a:t>– </a:t>
            </a:r>
            <a:r>
              <a:rPr lang="sk-SK" b="1" dirty="0" smtClean="0">
                <a:solidFill>
                  <a:srgbClr val="FF0000"/>
                </a:solidFill>
              </a:rPr>
              <a:t>52</a:t>
            </a:r>
          </a:p>
          <a:p>
            <a:endParaRPr lang="sk-SK" dirty="0"/>
          </a:p>
          <a:p>
            <a:r>
              <a:rPr lang="sk-SK" b="1" dirty="0"/>
              <a:t>Formát a údaje RP   </a:t>
            </a:r>
            <a:r>
              <a:rPr lang="sk-SK" b="1" dirty="0">
                <a:hlinkClick r:id="rId2"/>
              </a:rPr>
              <a:t>VN KOM 2017/2313</a:t>
            </a:r>
            <a:r>
              <a:rPr lang="sk-SK" b="1" dirty="0"/>
              <a:t> </a:t>
            </a: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7463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59837"/>
            <a:ext cx="10820400" cy="823795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>
                <a:ea typeface="Calibri" panose="020F0502020204030204" pitchFamily="34" charset="0"/>
              </a:rPr>
              <a:t>3. Povinnosť - vedenie záznamov, ktoré zabezpečia </a:t>
            </a:r>
            <a:r>
              <a:rPr lang="sk-SK" sz="3200" b="1" dirty="0" err="1">
                <a:ea typeface="Calibri" panose="020F0502020204030204" pitchFamily="34" charset="0"/>
              </a:rPr>
              <a:t>vysledovateľnosť</a:t>
            </a:r>
            <a:endParaRPr lang="sk-SK" sz="3200" b="1" dirty="0">
              <a:ea typeface="Calibri" panose="020F0502020204030204" pitchFamily="34" charset="0"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383632"/>
            <a:ext cx="10820400" cy="483505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</a:rPr>
              <a:t>VEDENIE ZÁZNAMOV </a:t>
            </a:r>
            <a:r>
              <a:rPr lang="sk-SK" sz="2000" b="1" dirty="0">
                <a:ea typeface="Calibri" panose="020F0502020204030204" pitchFamily="34" charset="0"/>
              </a:rPr>
              <a:t>/ EVIDENCIE  -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</a:rPr>
              <a:t>minimálne 3 roky</a:t>
            </a:r>
            <a:endParaRPr lang="sk-SK" sz="2000" b="1" dirty="0"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000" dirty="0">
                <a:ea typeface="Calibri" panose="020F0502020204030204" pitchFamily="34" charset="0"/>
              </a:rPr>
              <a:t> evidencia o vydaných RP</a:t>
            </a:r>
            <a:r>
              <a:rPr lang="sk-SK" sz="2000" dirty="0" smtClean="0">
                <a:ea typeface="Calibri" panose="020F0502020204030204" pitchFamily="34" charset="0"/>
              </a:rPr>
              <a:t>; </a:t>
            </a:r>
            <a:endParaRPr lang="sk-SK" sz="2000" dirty="0"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000" b="1" dirty="0">
                <a:ea typeface="Calibri" panose="020F0502020204030204" pitchFamily="34" charset="0"/>
              </a:rPr>
              <a:t> </a:t>
            </a:r>
            <a:r>
              <a:rPr lang="sk-SK" sz="2000" dirty="0">
                <a:ea typeface="Calibri" panose="020F0502020204030204" pitchFamily="34" charset="0"/>
              </a:rPr>
              <a:t>o dodaných obchodných jednotkách (rastlín, rastlinných produktov, ktoré podliehajú pasovej povinnosti), ktoré umožňujú </a:t>
            </a:r>
            <a:r>
              <a:rPr lang="sk-SK" sz="2000" b="1" dirty="0">
                <a:solidFill>
                  <a:srgbClr val="0000FF"/>
                </a:solidFill>
                <a:ea typeface="Calibri" panose="020F0502020204030204" pitchFamily="34" charset="0"/>
              </a:rPr>
              <a:t>identifikáciu profesionálnych prevádzkovateľov</a:t>
            </a:r>
            <a:r>
              <a:rPr lang="sk-SK" sz="2000" dirty="0">
                <a:ea typeface="Calibri" panose="020F0502020204030204" pitchFamily="34" charset="0"/>
              </a:rPr>
              <a:t>, ktorí tieto obchodné jednotky dodali  </a:t>
            </a:r>
            <a:r>
              <a:rPr lang="sk-SK" sz="2000" dirty="0"/>
              <a:t>(dostatočný doklad je faktúra / dodací list) – </a:t>
            </a:r>
            <a:r>
              <a:rPr lang="sk-SK" sz="2000" b="1" dirty="0">
                <a:solidFill>
                  <a:srgbClr val="FF0000"/>
                </a:solidFill>
              </a:rPr>
              <a:t>identifikácia dodávateľa</a:t>
            </a:r>
            <a:r>
              <a:rPr lang="sk-SK" sz="2000" dirty="0"/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000" dirty="0"/>
              <a:t> evidencia o nahradených a zrušených RP (ak je táto činnosť vykonávaná);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000" dirty="0"/>
              <a:t> evidencia o premiestňovaní rastlín, rastlinných produktov a iných predmetov v rámci svojich prevádzok a medzi svojimi prevádzkami;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000" dirty="0"/>
              <a:t> evidencia záznamov  o vykonaných úradných kontrolách inšpektormi ÚKSÚP.</a:t>
            </a:r>
            <a:endParaRPr lang="sk-SK" sz="2000" dirty="0">
              <a:ea typeface="Calibri" panose="020F0502020204030204" pitchFamily="34" charset="0"/>
            </a:endParaRP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9548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052395"/>
          </a:xfrm>
        </p:spPr>
        <p:txBody>
          <a:bodyPr>
            <a:noAutofit/>
          </a:bodyPr>
          <a:lstStyle/>
          <a:p>
            <a:pPr algn="ctr"/>
            <a:r>
              <a:rPr lang="sk-SK" sz="3200" b="1" dirty="0"/>
              <a:t>4. Povinnosť - s</a:t>
            </a:r>
            <a:r>
              <a:rPr lang="sk-SK" sz="3200" b="1" dirty="0">
                <a:ea typeface="Calibri" panose="020F0502020204030204" pitchFamily="34" charset="0"/>
              </a:rPr>
              <a:t>tanovenie a sledovanie kritických bodov pri výrobe/pestovaní a </a:t>
            </a:r>
            <a:r>
              <a:rPr lang="sk-SK" sz="3200" b="1" dirty="0">
                <a:solidFill>
                  <a:srgbClr val="FF0000"/>
                </a:solidFill>
                <a:ea typeface="Calibri" panose="020F0502020204030204" pitchFamily="34" charset="0"/>
              </a:rPr>
              <a:t>vedenie záznamov </a:t>
            </a:r>
            <a:r>
              <a:rPr lang="sk-SK" sz="3200" b="1" dirty="0">
                <a:ea typeface="Calibri" panose="020F0502020204030204" pitchFamily="34" charset="0"/>
              </a:rPr>
              <a:t>o tejto činnosti</a:t>
            </a:r>
            <a:br>
              <a:rPr lang="sk-SK" sz="3200" b="1" dirty="0">
                <a:ea typeface="Calibri" panose="020F0502020204030204" pitchFamily="34" charset="0"/>
              </a:rPr>
            </a:br>
            <a:endParaRPr lang="sk-SK" sz="32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816768"/>
            <a:ext cx="10820400" cy="44019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/>
              <a:t>Oprávnení prevádzkovatelia sú povinní:</a:t>
            </a:r>
          </a:p>
          <a:p>
            <a:pPr marL="0" indent="0" algn="just">
              <a:lnSpc>
                <a:spcPct val="200000"/>
              </a:lnSpc>
              <a:buNone/>
            </a:pPr>
            <a:r>
              <a:rPr lang="sk-SK" dirty="0"/>
              <a:t>pred vydaním RP </a:t>
            </a:r>
            <a:r>
              <a:rPr lang="sk-SK" b="1" dirty="0">
                <a:solidFill>
                  <a:srgbClr val="0000FF"/>
                </a:solidFill>
              </a:rPr>
              <a:t>určiť</a:t>
            </a:r>
            <a:r>
              <a:rPr lang="sk-SK" dirty="0"/>
              <a:t> a </a:t>
            </a:r>
            <a:r>
              <a:rPr lang="sk-SK" b="1" dirty="0">
                <a:solidFill>
                  <a:srgbClr val="0000FF"/>
                </a:solidFill>
              </a:rPr>
              <a:t>sledovať</a:t>
            </a:r>
            <a:r>
              <a:rPr lang="sk-SK" dirty="0"/>
              <a:t> také prvky svojho výrobného procesu, ako aj také prvky týkajúce sa premiestňovania rastlín, rastlinných produktov a iných predmetov, ktoré sú kritické. Kritické body sa líšia podľa rozsahu a zamerania procesu výroby/činnosti profesionálneho prevádzkovateľa.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b="1" dirty="0">
                <a:solidFill>
                  <a:srgbClr val="0000FF"/>
                </a:solidFill>
              </a:rPr>
              <a:t>Ako ich určím ? Čo sú to kritické body ?</a:t>
            </a:r>
          </a:p>
          <a:p>
            <a:pPr marL="0" indent="0">
              <a:buNone/>
            </a:pPr>
            <a:endParaRPr lang="sk-SK" b="1" dirty="0">
              <a:solidFill>
                <a:srgbClr val="0000FF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>
          <a:xfrm>
            <a:off x="990600" y="6350083"/>
            <a:ext cx="7772400" cy="365125"/>
          </a:xfrm>
        </p:spPr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102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0337" y="764373"/>
            <a:ext cx="10615863" cy="908016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rgbClr val="0000FF"/>
                </a:solidFill>
              </a:rPr>
              <a:t>Čo sú to kritické body môjho zamerania činnosti ?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780674"/>
            <a:ext cx="10820400" cy="4438011"/>
          </a:xfrm>
        </p:spPr>
        <p:txBody>
          <a:bodyPr/>
          <a:lstStyle/>
          <a:p>
            <a:pPr marL="0" lvl="0" indent="0">
              <a:buNone/>
            </a:pPr>
            <a:r>
              <a:rPr lang="sk-SK" b="1" dirty="0"/>
              <a:t>Z evidencie kritických bodov musí byť zrejmé</a:t>
            </a:r>
            <a:r>
              <a:rPr lang="sk-SK" b="1" dirty="0" smtClean="0"/>
              <a:t>: </a:t>
            </a:r>
            <a:endParaRPr lang="sk-SK" b="1" dirty="0"/>
          </a:p>
          <a:p>
            <a:pPr marL="0" lvl="0" indent="0">
              <a:buNone/>
            </a:pPr>
            <a:endParaRPr lang="sk-SK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druh, prípadne odroda,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doklad o pôvode (</a:t>
            </a:r>
            <a:r>
              <a:rPr lang="sk-SK" dirty="0" err="1"/>
              <a:t>fytocertifikát</a:t>
            </a:r>
            <a:r>
              <a:rPr lang="sk-SK" dirty="0"/>
              <a:t>, RP a pod.),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pôvod materiálu, krajina pôvodu,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označenie parcely (číslo LPIS, skleník a pod.),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rok výsadby,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počet kusov, prípadne výmera v ha,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prípadne štepenie druhov, ktoré sa takýmto spôsobom rozmnožujú (kritickým je spájanie 2 rastlín s rôznym pôvodom).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19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1969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1692" y="881349"/>
            <a:ext cx="11054508" cy="5337337"/>
          </a:xfrm>
          <a:ln>
            <a:solidFill>
              <a:srgbClr val="0000FF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sz="2800" dirty="0"/>
              <a:t>Ústredný kontrolný a skúšobný ústav poľnohospodársky v Bratislave</a:t>
            </a:r>
          </a:p>
          <a:p>
            <a:pPr marL="0" indent="0" algn="ctr">
              <a:buNone/>
            </a:pPr>
            <a:r>
              <a:rPr lang="sk-SK" sz="2800" b="1" dirty="0"/>
              <a:t>Sekcia poľnohospodárskych vstupov a kontroly</a:t>
            </a:r>
          </a:p>
          <a:p>
            <a:pPr marL="0" indent="0" algn="ctr">
              <a:buNone/>
            </a:pPr>
            <a:r>
              <a:rPr lang="sk-SK" sz="2800" dirty="0"/>
              <a:t>Odbor ochrany rastlín</a:t>
            </a:r>
          </a:p>
          <a:p>
            <a:pPr marL="0" indent="0" algn="ctr">
              <a:buNone/>
            </a:pPr>
            <a:r>
              <a:rPr lang="sk-SK" sz="2800" dirty="0"/>
              <a:t>Matúškova 21, 833 16  Bratislava</a:t>
            </a:r>
          </a:p>
          <a:p>
            <a:pPr marL="0" indent="0" algn="ctr">
              <a:buNone/>
            </a:pPr>
            <a:r>
              <a:rPr lang="sk-SK" sz="2800" b="1" dirty="0">
                <a:solidFill>
                  <a:srgbClr val="0000FF"/>
                </a:solidFill>
                <a:hlinkClick r:id="rId2"/>
              </a:rPr>
              <a:t>ochrana@uksup.sk</a:t>
            </a:r>
            <a:r>
              <a:rPr lang="sk-SK" sz="2800" b="1" dirty="0"/>
              <a:t> </a:t>
            </a:r>
          </a:p>
          <a:p>
            <a:pPr marL="0" indent="0" algn="ctr">
              <a:buNone/>
            </a:pPr>
            <a:endParaRPr lang="sk-SK" sz="2800" dirty="0"/>
          </a:p>
          <a:p>
            <a:pPr marL="0" indent="0" algn="ctr">
              <a:buNone/>
            </a:pPr>
            <a:r>
              <a:rPr lang="sk-SK" sz="3600" b="1" dirty="0"/>
              <a:t>Udeľovanie oprávnení vydávať rastlinné pasy</a:t>
            </a:r>
          </a:p>
          <a:p>
            <a:pPr marL="0" indent="0" algn="ctr">
              <a:buNone/>
            </a:pPr>
            <a:r>
              <a:rPr lang="sk-SK" sz="3600" b="1" dirty="0"/>
              <a:t>Povinnosti </a:t>
            </a:r>
            <a:r>
              <a:rPr lang="sk-SK" sz="3600" b="1" dirty="0" smtClean="0"/>
              <a:t>profesionálnych prevádzkovateľov</a:t>
            </a:r>
            <a:endParaRPr lang="sk-SK" sz="3600" b="1" dirty="0"/>
          </a:p>
          <a:p>
            <a:pPr marL="0" indent="0" algn="ctr">
              <a:buNone/>
            </a:pPr>
            <a:r>
              <a:rPr lang="sk-SK" sz="3600" b="1" dirty="0">
                <a:solidFill>
                  <a:srgbClr val="0000FF"/>
                </a:solidFill>
              </a:rPr>
              <a:t>Odborní garanti</a:t>
            </a:r>
          </a:p>
          <a:p>
            <a:pPr marL="0" indent="0" algn="ctr">
              <a:buNone/>
            </a:pPr>
            <a:r>
              <a:rPr lang="sk-SK" sz="2800" b="1" dirty="0"/>
              <a:t>Ing. Ivana Kurhajcová, Ing. Stanislav Barok</a:t>
            </a:r>
          </a:p>
          <a:p>
            <a:pPr marL="0" indent="0" algn="ctr">
              <a:buNone/>
            </a:pPr>
            <a:endParaRPr lang="sk-SK" sz="2800" b="1" dirty="0"/>
          </a:p>
          <a:p>
            <a:pPr marL="0" indent="0" algn="just">
              <a:buNone/>
            </a:pPr>
            <a:endParaRPr lang="sk-SK" sz="2800" b="1" dirty="0"/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86166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0337" y="764373"/>
            <a:ext cx="10615863" cy="1293028"/>
          </a:xfrm>
        </p:spPr>
        <p:txBody>
          <a:bodyPr/>
          <a:lstStyle/>
          <a:p>
            <a:pPr algn="ctr"/>
            <a:r>
              <a:rPr lang="sk-SK" dirty="0"/>
              <a:t>Vedenie záznamov o určení a monitorovaní kritických bodov / prvkov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Evidencia záznamov najmenej počas troch rokov.</a:t>
            </a:r>
          </a:p>
          <a:p>
            <a:pPr marL="0" lvl="0" indent="0">
              <a:buNone/>
            </a:pPr>
            <a:endParaRPr lang="sk-SK" dirty="0"/>
          </a:p>
          <a:p>
            <a:pPr marL="0" lvl="0" indent="0">
              <a:buNone/>
            </a:pPr>
            <a:r>
              <a:rPr lang="sk-SK" b="1" dirty="0"/>
              <a:t>ZÁZNAMY: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môžu byť písomné alebo digitálne;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majú obsahovať údaje o tom, ktoré z kritických bodov boli skontrolované a aký bol výsledok kontrol;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dirty="0"/>
              <a:t> kontroluje  ich rastlinolekársky inšpektor ÚKSÚP  v rámci úradnej kontroly.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sk-SK" dirty="0"/>
          </a:p>
          <a:p>
            <a:pPr marL="0" lvl="0" indent="0">
              <a:buNone/>
            </a:pPr>
            <a:r>
              <a:rPr lang="sk-SK" dirty="0"/>
              <a:t>Konkrétne príklady </a:t>
            </a: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20</a:t>
            </a:fld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3645568" y="5510463"/>
            <a:ext cx="6148137" cy="348916"/>
          </a:xfrm>
          <a:prstGeom prst="rightArrow">
            <a:avLst/>
          </a:prstGeom>
          <a:solidFill>
            <a:srgbClr val="23C5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8567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0179" y="764373"/>
            <a:ext cx="10676021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PRÍKLADY kritických bodov pre: </a:t>
            </a:r>
            <a:r>
              <a:rPr lang="sk-SK" dirty="0"/>
              <a:t/>
            </a:r>
            <a:br>
              <a:rPr lang="sk-SK" dirty="0"/>
            </a:br>
            <a:r>
              <a:rPr lang="sk-SK" b="1" dirty="0"/>
              <a:t>množiteľský materiál , výpestky ovocných, okrasných, lesných drevín, vinič a pod.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799" y="2057402"/>
            <a:ext cx="11357811" cy="4161284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sk-SK" sz="3200" b="1" dirty="0"/>
              <a:t> </a:t>
            </a:r>
            <a:r>
              <a:rPr lang="sk-SK" sz="3200" dirty="0"/>
              <a:t>pôvod materiálu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plán a spôsoby pestovania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premiestňovanie a manipulácia s rastlinami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dezinfekcia pracovného náradia, čistenie strojov a mechanizácie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skladovanie množiteľského materiálu/výpestkov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expedícia, doprava a sprievodné doklady.</a:t>
            </a: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093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PRÍKLADY kritických bodov pre:</a:t>
            </a:r>
            <a:br>
              <a:rPr lang="sk-SK" b="1" dirty="0">
                <a:solidFill>
                  <a:srgbClr val="FF0000"/>
                </a:solidFill>
              </a:rPr>
            </a:br>
            <a:r>
              <a:rPr lang="sk-SK" b="1" dirty="0"/>
              <a:t>rastliny pestované z osiva </a:t>
            </a:r>
            <a:br>
              <a:rPr lang="sk-SK" b="1" dirty="0"/>
            </a:br>
            <a:r>
              <a:rPr lang="sk-SK" b="1" dirty="0"/>
              <a:t>napr. priesady zeleniny, sadenice okrasných rastlín</a:t>
            </a: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2358189"/>
            <a:ext cx="10820400" cy="3860496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sk-SK" sz="2400" b="1" dirty="0"/>
              <a:t> </a:t>
            </a:r>
            <a:r>
              <a:rPr lang="sk-SK" sz="3200" dirty="0"/>
              <a:t>kvalita a pôvod osiva, skladovanie osiva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plán a spôsoby pestovania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premiestňovanie a manipulácia s rastlinami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dezinfekcia pracovného náradia, čistenie strojov a mechanizácie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skladovanie sadeníc/výpestkov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sk-SK" sz="3200" dirty="0"/>
              <a:t> expedícia, doprava a sprievodné doklady.</a:t>
            </a: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179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052395"/>
          </a:xfrm>
        </p:spPr>
        <p:txBody>
          <a:bodyPr>
            <a:noAutofit/>
          </a:bodyPr>
          <a:lstStyle/>
          <a:p>
            <a:pPr algn="ctr"/>
            <a:r>
              <a:rPr lang="sk-SK" sz="3200" b="1" dirty="0"/>
              <a:t>5. Povinnosť – </a:t>
            </a:r>
            <a:br>
              <a:rPr lang="sk-SK" sz="3200" b="1" dirty="0"/>
            </a:br>
            <a:r>
              <a:rPr lang="sk-SK" sz="3200" b="1" dirty="0">
                <a:ea typeface="Calibri" panose="020F0502020204030204" pitchFamily="34" charset="0"/>
              </a:rPr>
              <a:t>zavedenie účinného plánu, podľa ktorého sa bude postupovať v prípade zistenia škodcov v zmysle rastlinolekárskej legislatívy</a:t>
            </a:r>
            <a:br>
              <a:rPr lang="sk-SK" sz="3200" b="1" dirty="0">
                <a:ea typeface="Calibri" panose="020F0502020204030204" pitchFamily="34" charset="0"/>
              </a:rPr>
            </a:br>
            <a:endParaRPr lang="sk-SK" sz="32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k-SK" b="1" dirty="0">
                <a:solidFill>
                  <a:srgbClr val="FF0000"/>
                </a:solidFill>
              </a:rPr>
              <a:t>Obsah plánu – plán obsahuje aspoň tieto prvky</a:t>
            </a:r>
            <a:r>
              <a:rPr lang="sk-SK" b="1" dirty="0" smtClean="0">
                <a:solidFill>
                  <a:srgbClr val="FF0000"/>
                </a:solidFill>
              </a:rPr>
              <a:t>: </a:t>
            </a:r>
            <a:endParaRPr lang="sk-SK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sk-SK" b="1" dirty="0">
              <a:solidFill>
                <a:srgbClr val="FF0000"/>
              </a:solidFill>
            </a:endParaRP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kontakty na ÚKSÚP </a:t>
            </a:r>
            <a:r>
              <a:rPr lang="sk-SK" dirty="0"/>
              <a:t>- okamžité informovanie ÚKSÚP akýmkoľvek spôsobom, najlepšie e-mailom na adresu </a:t>
            </a:r>
            <a:r>
              <a:rPr lang="sk-SK" b="1" u="sng" dirty="0">
                <a:hlinkClick r:id="rId2"/>
              </a:rPr>
              <a:t>ochrana@uksup.sk</a:t>
            </a:r>
            <a:r>
              <a:rPr lang="sk-SK" dirty="0"/>
              <a:t> alebo prostredníctvom príslušného rastlinolekárskeho inšpektora, ohľadom podozrenia na výskyt alebo výskytu KŠÚ,  škodcov nezapísaných do zoznamu KŠÚ, KŠÚ CHZ, RNKŠ;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spôsob a postup </a:t>
            </a:r>
            <a:r>
              <a:rPr lang="sk-SK" dirty="0"/>
              <a:t>pre preventívne ošetrenie dotknutých komodít, ak je také ošetrenie potrebné a uskutočniteľné/vykonateľné;</a:t>
            </a:r>
          </a:p>
          <a:p>
            <a:pPr marL="0" lvl="0" indent="0">
              <a:buNone/>
            </a:pP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23</a:t>
            </a:fld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6707604" y="5438273"/>
            <a:ext cx="4944979" cy="780411"/>
          </a:xfrm>
          <a:prstGeom prst="rightArrow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BlokTextu 7"/>
          <p:cNvSpPr txBox="1"/>
          <p:nvPr/>
        </p:nvSpPr>
        <p:spPr>
          <a:xfrm>
            <a:off x="6966284" y="5643813"/>
            <a:ext cx="4427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                     Pokračovanie </a:t>
            </a:r>
          </a:p>
        </p:txBody>
      </p:sp>
    </p:spTree>
    <p:extLst>
      <p:ext uri="{BB962C8B-B14F-4D97-AF65-F5344CB8AC3E}">
        <p14:creationId xmlns:p14="http://schemas.microsoft.com/office/powerpoint/2010/main" val="92194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196774"/>
          </a:xfrm>
        </p:spPr>
        <p:txBody>
          <a:bodyPr>
            <a:noAutofit/>
          </a:bodyPr>
          <a:lstStyle/>
          <a:p>
            <a:pPr algn="ctr"/>
            <a:r>
              <a:rPr lang="sk-SK" sz="3200" b="1" dirty="0"/>
              <a:t>5. Povinnosť </a:t>
            </a:r>
            <a:br>
              <a:rPr lang="sk-SK" sz="3200" b="1" dirty="0"/>
            </a:br>
            <a:r>
              <a:rPr lang="sk-SK" sz="3200" b="1" dirty="0">
                <a:solidFill>
                  <a:srgbClr val="FF0000"/>
                </a:solidFill>
              </a:rPr>
              <a:t>Obsah plánu – plán obsahuje aspoň tieto prvky:</a:t>
            </a:r>
            <a:br>
              <a:rPr lang="sk-SK" sz="3200" b="1" dirty="0">
                <a:solidFill>
                  <a:srgbClr val="FF0000"/>
                </a:solidFill>
              </a:rPr>
            </a:br>
            <a:r>
              <a:rPr lang="sk-SK" sz="3200" b="1" dirty="0"/>
              <a:t> </a:t>
            </a:r>
            <a:br>
              <a:rPr lang="sk-SK" sz="3200" b="1" dirty="0"/>
            </a:br>
            <a:r>
              <a:rPr lang="sk-SK" sz="3200" b="1" dirty="0">
                <a:ea typeface="Calibri" panose="020F0502020204030204" pitchFamily="34" charset="0"/>
              </a:rPr>
              <a:t/>
            </a:r>
            <a:br>
              <a:rPr lang="sk-SK" sz="3200" b="1" dirty="0">
                <a:ea typeface="Calibri" panose="020F0502020204030204" pitchFamily="34" charset="0"/>
              </a:rPr>
            </a:br>
            <a:endParaRPr lang="sk-SK" sz="3200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515980"/>
            <a:ext cx="10820400" cy="470270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FF0000"/>
                </a:solidFill>
              </a:rPr>
              <a:t> postup likvidácie predmetného ŠO</a:t>
            </a:r>
            <a:r>
              <a:rPr lang="sk-SK" dirty="0"/>
              <a:t> na dotknutých komoditách, ak je dostupný a uskutočniteľný/vykonateľný;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izolácia </a:t>
            </a:r>
            <a:r>
              <a:rPr lang="sk-SK" dirty="0"/>
              <a:t>- umiestnenie napadnutých komodít alebo komodít podozrivých z napadnutia do karanténnej izolácie alebo ich oddelené umiestnenie od ostatných komodít, ktoré by mohol dotknutý ŠO napadnúť;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b="1" dirty="0">
                <a:solidFill>
                  <a:srgbClr val="FF0000"/>
                </a:solidFill>
              </a:rPr>
              <a:t>dezinfekcia</a:t>
            </a:r>
            <a:r>
              <a:rPr lang="sk-SK" dirty="0">
                <a:solidFill>
                  <a:srgbClr val="FF0000"/>
                </a:solidFill>
              </a:rPr>
              <a:t> </a:t>
            </a:r>
            <a:r>
              <a:rPr lang="sk-SK" dirty="0"/>
              <a:t>- postup pre dezinfekciu zariadenia, náradia a ďalších predmetov, alebo iný spôsob/spôsoby likvidácie predmetného ŠO.</a:t>
            </a:r>
          </a:p>
          <a:p>
            <a:pPr marL="0" indent="0" algn="just">
              <a:buNone/>
            </a:pPr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5286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sk-SK" dirty="0"/>
              <a:t>Vzor plánu – príklad šablóny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Prezentácia šablóny </a:t>
            </a:r>
            <a:r>
              <a:rPr lang="sk-SK" dirty="0" err="1"/>
              <a:t>word</a:t>
            </a:r>
            <a:r>
              <a:rPr lang="sk-SK" dirty="0"/>
              <a:t>  – dostupná na stránkach </a:t>
            </a:r>
            <a:r>
              <a:rPr lang="sk-SK" dirty="0" smtClean="0"/>
              <a:t>ÚKSÚP</a:t>
            </a: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25</a:t>
            </a:fld>
            <a:endParaRPr lang="sk-SK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752378"/>
              </p:ext>
            </p:extLst>
          </p:nvPr>
        </p:nvGraphicFramePr>
        <p:xfrm>
          <a:off x="5321047" y="3164743"/>
          <a:ext cx="1917953" cy="1618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kument" showAsIcon="1" r:id="rId3" imgW="914400" imgH="771480" progId="Word.Document.12">
                  <p:embed/>
                </p:oleObj>
              </mc:Choice>
              <mc:Fallback>
                <p:oleObj name="Dokument" showAsIcon="1" r:id="rId3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1047" y="3164743"/>
                        <a:ext cx="1917953" cy="16182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70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43335"/>
            <a:ext cx="10820400" cy="1344833"/>
          </a:xfrm>
        </p:spPr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6. Povinnosť -  vybavenie a zariadenie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725834"/>
            <a:ext cx="10820400" cy="4492852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sk-SK" sz="2400" dirty="0">
                <a:ea typeface="Calibri" panose="020F0502020204030204" pitchFamily="34" charset="0"/>
              </a:rPr>
              <a:t>Profesionálny prevádzkovateľ – má k dispozícii potrebné vybavenie a zariadenie na vykonanie požadovaných preskúmaní rastlín, rastlinných produktov a iných predmetov.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sk-SK" sz="2400" dirty="0">
              <a:ea typeface="Calibri" panose="020F050202020403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sk-SK" dirty="0"/>
              <a:t>Vybavenie a zariadenie sa u jednotlivých profesionálnych prevádzkovateľov môže líšiť podľa konkrétnych komodít, ale mali by zahŕňať aspoň: </a:t>
            </a:r>
          </a:p>
          <a:p>
            <a:pPr marL="0" indent="0">
              <a:buNone/>
            </a:pPr>
            <a:endParaRPr lang="sk-SK" sz="2400" dirty="0"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sk-SK" sz="2400" dirty="0">
              <a:ea typeface="Calibri" panose="020F0502020204030204" pitchFamily="34" charset="0"/>
            </a:endParaRPr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26</a:t>
            </a:fld>
            <a:endParaRPr lang="sk-SK"/>
          </a:p>
        </p:txBody>
      </p:sp>
      <p:sp>
        <p:nvSpPr>
          <p:cNvPr id="10" name="Šípka doprava 9"/>
          <p:cNvSpPr/>
          <p:nvPr/>
        </p:nvSpPr>
        <p:spPr>
          <a:xfrm>
            <a:off x="6382751" y="5116397"/>
            <a:ext cx="4944979" cy="780411"/>
          </a:xfrm>
          <a:prstGeom prst="rightArrow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BlokTextu 10"/>
          <p:cNvSpPr txBox="1"/>
          <p:nvPr/>
        </p:nvSpPr>
        <p:spPr>
          <a:xfrm>
            <a:off x="7361321" y="5321936"/>
            <a:ext cx="3332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bg1"/>
                </a:solidFill>
              </a:rPr>
              <a:t>POKRAČOVANIE</a:t>
            </a:r>
          </a:p>
        </p:txBody>
      </p:sp>
    </p:spTree>
    <p:extLst>
      <p:ext uri="{BB962C8B-B14F-4D97-AF65-F5344CB8AC3E}">
        <p14:creationId xmlns:p14="http://schemas.microsoft.com/office/powerpoint/2010/main" val="237753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43790" y="295141"/>
            <a:ext cx="10904621" cy="1293028"/>
          </a:xfrm>
        </p:spPr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6. Povinnosť -  vybavenie a zariadenie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768642"/>
            <a:ext cx="10820400" cy="4450043"/>
          </a:xfrm>
        </p:spPr>
        <p:txBody>
          <a:bodyPr>
            <a:normAutofit fontScale="92500"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pracovný stôl s dobrým osvetlením;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lupu alebo binokulár na prehliadku odobratých vzoriek;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</a:t>
            </a:r>
            <a:r>
              <a:rPr lang="sk-SK" b="1" dirty="0"/>
              <a:t>pomôcky na odber vzoriek rastlín </a:t>
            </a:r>
            <a:r>
              <a:rPr lang="sk-SK" dirty="0"/>
              <a:t>– záhradnícke nožnice, nôž, záhradnícka pílka, pinzeta, lopatka alebo vzorkovač – pre odber sypkých vzoriek (osivo, pôda), uzatvárateľné vrecká, fľaštičky, nádoby  veľkosti podľa potreby;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vhodné </a:t>
            </a:r>
            <a:r>
              <a:rPr lang="sk-SK" b="1" dirty="0"/>
              <a:t>dezinfekčné prostriedky </a:t>
            </a:r>
            <a:r>
              <a:rPr lang="sk-SK" dirty="0"/>
              <a:t>(etanol, </a:t>
            </a:r>
            <a:r>
              <a:rPr lang="sk-SK" dirty="0" err="1"/>
              <a:t>Savo</a:t>
            </a:r>
            <a:r>
              <a:rPr lang="sk-SK" dirty="0"/>
              <a:t> a pod.);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lepové doštičky alebo </a:t>
            </a:r>
            <a:r>
              <a:rPr lang="sk-SK" dirty="0" err="1"/>
              <a:t>feromónové</a:t>
            </a:r>
            <a:r>
              <a:rPr lang="sk-SK" dirty="0"/>
              <a:t> lapače hmyzu;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dirty="0"/>
              <a:t> prípadne ďalšie vhodné  a potrebné pomôcky a zariadenia (napr. laboratórium). </a:t>
            </a:r>
          </a:p>
          <a:p>
            <a:pPr>
              <a:buFont typeface="Wingdings" panose="05000000000000000000" pitchFamily="2" charset="2"/>
              <a:buChar char="Ø"/>
            </a:pP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016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908016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/>
              <a:t/>
            </a:r>
            <a:br>
              <a:rPr lang="sk-SK" b="1" dirty="0"/>
            </a:br>
            <a:r>
              <a:rPr lang="sk-SK" b="1" dirty="0">
                <a:solidFill>
                  <a:srgbClr val="FF0000"/>
                </a:solidFill>
              </a:rPr>
              <a:t>7. </a:t>
            </a:r>
            <a:r>
              <a:rPr lang="sk-SK" b="1" dirty="0">
                <a:solidFill>
                  <a:srgbClr val="FF0000"/>
                </a:solidFill>
                <a:ea typeface="Calibri" panose="020F0502020204030204" pitchFamily="34" charset="0"/>
              </a:rPr>
              <a:t>Povinnosť </a:t>
            </a:r>
            <a:r>
              <a:rPr lang="sk-SK" dirty="0">
                <a:ea typeface="Calibri" panose="020F0502020204030204" pitchFamily="34" charset="0"/>
              </a:rPr>
              <a:t>– vymenovanie kontaktnej osoby</a:t>
            </a:r>
            <a:br>
              <a:rPr lang="sk-SK" dirty="0">
                <a:ea typeface="Calibri" panose="020F0502020204030204" pitchFamily="34" charset="0"/>
              </a:rPr>
            </a:br>
            <a:r>
              <a:rPr lang="sk-SK" b="1" dirty="0"/>
              <a:t/>
            </a:r>
            <a:br>
              <a:rPr lang="sk-SK" b="1" dirty="0"/>
            </a:b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564105"/>
            <a:ext cx="10820400" cy="4654580"/>
          </a:xfrm>
        </p:spPr>
        <p:txBody>
          <a:bodyPr/>
          <a:lstStyle/>
          <a:p>
            <a:pPr marL="457200" indent="-457200">
              <a:buAutoNum type="arabicPeriod" startAt="7"/>
            </a:pPr>
            <a:endParaRPr lang="sk-SK" dirty="0"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b="1" dirty="0">
                <a:ea typeface="Calibri" panose="020F0502020204030204" pitchFamily="34" charset="0"/>
              </a:rPr>
              <a:t>Musí vymenovať kontaktnú osobu zodpovednú za komunikáciu </a:t>
            </a:r>
            <a:r>
              <a:rPr lang="sk-SK" b="1" dirty="0"/>
              <a:t>s ÚKSÚP a nahlásiť jej kontaktné údaje.</a:t>
            </a:r>
          </a:p>
          <a:p>
            <a:endParaRPr lang="sk-SK" dirty="0"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sk-SK" dirty="0">
                <a:ea typeface="Calibri" panose="020F0502020204030204" pitchFamily="34" charset="0"/>
              </a:rPr>
              <a:t/>
            </a:r>
            <a:br>
              <a:rPr lang="sk-SK" dirty="0">
                <a:ea typeface="Calibri" panose="020F0502020204030204" pitchFamily="34" charset="0"/>
              </a:rPr>
            </a:br>
            <a:r>
              <a:rPr lang="sk-SK" dirty="0">
                <a:ea typeface="Calibri" panose="020F0502020204030204" pitchFamily="34" charset="0"/>
              </a:rPr>
              <a:t/>
            </a:r>
            <a:br>
              <a:rPr lang="sk-SK" dirty="0">
                <a:ea typeface="Calibri" panose="020F0502020204030204" pitchFamily="34" charset="0"/>
              </a:rPr>
            </a:b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28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208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87378" y="883285"/>
            <a:ext cx="10339137" cy="728947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8. Povinnosť </a:t>
            </a:r>
            <a:r>
              <a:rPr lang="sk-SK" b="1" dirty="0"/>
              <a:t>- </a:t>
            </a:r>
            <a:r>
              <a:rPr lang="sk-SK" dirty="0"/>
              <a:t>oznamovacia</a:t>
            </a:r>
            <a:r>
              <a:rPr lang="sk-SK" dirty="0">
                <a:ea typeface="Calibri" panose="020F0502020204030204" pitchFamily="34" charset="0"/>
              </a:rPr>
              <a:t> povinnosť</a:t>
            </a:r>
            <a:r>
              <a:rPr lang="sk-SK" dirty="0">
                <a:solidFill>
                  <a:srgbClr val="0000FF"/>
                </a:solidFill>
              </a:rPr>
              <a:t/>
            </a:r>
            <a:br>
              <a:rPr lang="sk-SK" dirty="0">
                <a:solidFill>
                  <a:srgbClr val="0000FF"/>
                </a:solidFill>
              </a:rPr>
            </a:br>
            <a:r>
              <a:rPr lang="sk-SK" dirty="0">
                <a:solidFill>
                  <a:srgbClr val="0000FF"/>
                </a:solidFill>
              </a:rPr>
              <a:t>- </a:t>
            </a:r>
            <a:r>
              <a:rPr lang="sk-SK" b="1" dirty="0">
                <a:solidFill>
                  <a:srgbClr val="0000FF"/>
                </a:solidFill>
              </a:rPr>
              <a:t>povinnosť pre všetkých !!!</a:t>
            </a:r>
            <a:r>
              <a:rPr lang="sk-SK" dirty="0">
                <a:ea typeface="Calibri" panose="020F0502020204030204" pitchFamily="34" charset="0"/>
              </a:rPr>
              <a:t/>
            </a:r>
            <a:br>
              <a:rPr lang="sk-SK" dirty="0">
                <a:ea typeface="Calibri" panose="020F0502020204030204" pitchFamily="34" charset="0"/>
              </a:rPr>
            </a:br>
            <a:r>
              <a:rPr lang="sk-SK" sz="3100" b="1" dirty="0">
                <a:ea typeface="Calibri" panose="020F0502020204030204" pitchFamily="34" charset="0"/>
              </a:rPr>
              <a:t>články 14 a 15 2016/2031</a:t>
            </a:r>
            <a:endParaRPr lang="sk-SK" sz="31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b="1" dirty="0"/>
              <a:t> Opatrenia, ktoré musia ihneď prijať profesionálni prevádzkovatelia sú podrobne uvedené v </a:t>
            </a:r>
            <a:r>
              <a:rPr lang="sk-SK" b="1" dirty="0">
                <a:solidFill>
                  <a:srgbClr val="FF0000"/>
                </a:solidFill>
              </a:rPr>
              <a:t>článku 14 2016/2031</a:t>
            </a:r>
            <a:endParaRPr lang="sk-SK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sk-SK" dirty="0"/>
              <a:t>Oprávnený profesionálny prevádzkovateľ ich má uvedené v „pláne“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sk-SK" b="1" dirty="0"/>
              <a:t> Opatrenia, ktoré majú prijať osoby iné ako profesionálni prevádzkovatelia - </a:t>
            </a:r>
            <a:r>
              <a:rPr lang="sk-SK" b="1" dirty="0">
                <a:solidFill>
                  <a:srgbClr val="0000FF"/>
                </a:solidFill>
              </a:rPr>
              <a:t>fyzické osoby</a:t>
            </a:r>
            <a:r>
              <a:rPr lang="sk-SK" b="1" dirty="0"/>
              <a:t> sú podrobne uvedené v </a:t>
            </a:r>
            <a:r>
              <a:rPr lang="sk-SK" b="1" dirty="0">
                <a:solidFill>
                  <a:srgbClr val="FF0000"/>
                </a:solidFill>
              </a:rPr>
              <a:t>článku 15 2016/2031</a:t>
            </a:r>
            <a:endParaRPr lang="sk-SK" dirty="0">
              <a:solidFill>
                <a:srgbClr val="FF0000"/>
              </a:solidFill>
            </a:endParaRPr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29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59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685800" y="574766"/>
            <a:ext cx="10820400" cy="1203455"/>
          </a:xfrm>
        </p:spPr>
        <p:txBody>
          <a:bodyPr/>
          <a:lstStyle/>
          <a:p>
            <a:pPr algn="ctr"/>
            <a:r>
              <a:rPr lang="sk-SK" dirty="0"/>
              <a:t>OBSAH 2. </a:t>
            </a:r>
            <a:r>
              <a:rPr lang="sk-SK"/>
              <a:t>časti</a:t>
            </a:r>
            <a:endParaRPr lang="sk-SK" dirty="0"/>
          </a:p>
        </p:txBody>
      </p:sp>
      <p:sp>
        <p:nvSpPr>
          <p:cNvPr id="8" name="Zástupný objekt pre obsah 7"/>
          <p:cNvSpPr>
            <a:spLocks noGrp="1"/>
          </p:cNvSpPr>
          <p:nvPr>
            <p:ph idx="1"/>
          </p:nvPr>
        </p:nvSpPr>
        <p:spPr>
          <a:xfrm>
            <a:off x="685800" y="1915886"/>
            <a:ext cx="10820400" cy="43027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Základná legislatíva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Základné pojmy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Oprávnenie na vydávanie rastlinných pasov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b="1" dirty="0"/>
              <a:t>Povinnosti profesionálnych prevádzkovateľov</a:t>
            </a:r>
            <a:endParaRPr lang="sk-SK" dirty="0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3C9F-825D-4B81-A959-C02835216519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1131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320040" y="785949"/>
            <a:ext cx="11506200" cy="870857"/>
          </a:xfrm>
        </p:spPr>
        <p:txBody>
          <a:bodyPr>
            <a:normAutofit/>
          </a:bodyPr>
          <a:lstStyle/>
          <a:p>
            <a:pPr algn="ctr"/>
            <a:r>
              <a:rPr lang="sk-SK" b="1" dirty="0">
                <a:solidFill>
                  <a:srgbClr val="0000FF"/>
                </a:solidFill>
              </a:rPr>
              <a:t>Oznamovacia povinnosť</a:t>
            </a:r>
            <a:endParaRPr lang="sk-SK" sz="2700" b="1" dirty="0">
              <a:solidFill>
                <a:srgbClr val="0000FF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30</a:t>
            </a:fld>
            <a:endParaRPr lang="sk-SK" dirty="0"/>
          </a:p>
        </p:txBody>
      </p:sp>
      <p:sp>
        <p:nvSpPr>
          <p:cNvPr id="9" name="Zástupný objekt pre obsah 2"/>
          <p:cNvSpPr>
            <a:spLocks noGrp="1"/>
          </p:cNvSpPr>
          <p:nvPr>
            <p:ph idx="1"/>
          </p:nvPr>
        </p:nvSpPr>
        <p:spPr>
          <a:xfrm>
            <a:off x="685800" y="1632858"/>
            <a:ext cx="10820400" cy="4738228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sk-SK" b="1" dirty="0"/>
              <a:t>Týka sa: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k-SK" dirty="0"/>
              <a:t> KŠÚ </a:t>
            </a:r>
            <a:r>
              <a:rPr lang="sk-SK" b="1" dirty="0">
                <a:solidFill>
                  <a:srgbClr val="0000FF"/>
                </a:solidFill>
              </a:rPr>
              <a:t>(príloha II VNK 2019/2072, prioritní škodcovia sú podmnožinou danej prílohy)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k-SK" dirty="0"/>
              <a:t> škodlivých organizmov, na ktoré sa vzťahujú osobitné vykonávacie rozhodnutia Komisie a</a:t>
            </a:r>
          </a:p>
          <a:p>
            <a:pPr lvl="0"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k-SK" dirty="0"/>
              <a:t> KŠ CHZ.</a:t>
            </a:r>
            <a:endParaRPr lang="sk-SK" sz="2200" dirty="0"/>
          </a:p>
        </p:txBody>
      </p:sp>
      <p:sp>
        <p:nvSpPr>
          <p:cNvPr id="8" name="CustomShape 2"/>
          <p:cNvSpPr/>
          <p:nvPr/>
        </p:nvSpPr>
        <p:spPr>
          <a:xfrm>
            <a:off x="1524480" y="3657120"/>
            <a:ext cx="8610120" cy="1292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sk-SK" sz="2800" b="1" strike="noStrike" spc="-1" dirty="0">
                <a:solidFill>
                  <a:srgbClr val="0000FF"/>
                </a:solidFill>
                <a:latin typeface="Times New Roman"/>
              </a:rPr>
              <a:t>Kedy nie je potrebné oznamovať výskyt škodcu?</a:t>
            </a:r>
            <a:endParaRPr lang="sk-SK" sz="2800" b="1" strike="noStrike" spc="-1" dirty="0">
              <a:solidFill>
                <a:srgbClr val="0000FF"/>
              </a:solidFill>
              <a:latin typeface="Arial"/>
            </a:endParaRPr>
          </a:p>
        </p:txBody>
      </p:sp>
      <p:sp>
        <p:nvSpPr>
          <p:cNvPr id="10" name="TextShape 3"/>
          <p:cNvSpPr txBox="1"/>
          <p:nvPr/>
        </p:nvSpPr>
        <p:spPr>
          <a:xfrm>
            <a:off x="365760" y="4590375"/>
            <a:ext cx="10820160" cy="1342016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28600" indent="-22824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"/>
            </a:pPr>
            <a:r>
              <a:rPr lang="sk-SK" sz="2200" b="0" strike="noStrike" spc="-1" dirty="0">
                <a:solidFill>
                  <a:srgbClr val="000000"/>
                </a:solidFill>
                <a:latin typeface="Times New Roman"/>
              </a:rPr>
              <a:t> V prípade výskytu škodcu zisteného v zamorenej zóne vymedzenej oblasti na zamedzenie šírenia týchto škodcov</a:t>
            </a:r>
          </a:p>
        </p:txBody>
      </p:sp>
    </p:spTree>
    <p:extLst>
      <p:ext uri="{BB962C8B-B14F-4D97-AF65-F5344CB8AC3E}">
        <p14:creationId xmlns:p14="http://schemas.microsoft.com/office/powerpoint/2010/main" val="422212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3091" y="169193"/>
            <a:ext cx="10820400" cy="813069"/>
          </a:xfrm>
        </p:spPr>
        <p:txBody>
          <a:bodyPr/>
          <a:lstStyle/>
          <a:p>
            <a:pPr algn="ctr"/>
            <a:r>
              <a:rPr lang="sk-SK" b="1" dirty="0">
                <a:solidFill>
                  <a:srgbClr val="FF0000"/>
                </a:solidFill>
              </a:rPr>
              <a:t>8. Povinnosť </a:t>
            </a:r>
            <a:r>
              <a:rPr lang="sk-SK" b="1" dirty="0"/>
              <a:t>- </a:t>
            </a:r>
            <a:r>
              <a:rPr lang="sk-SK" dirty="0"/>
              <a:t>oznamovacia</a:t>
            </a:r>
            <a:r>
              <a:rPr lang="sk-SK" dirty="0">
                <a:ea typeface="Calibri" panose="020F0502020204030204" pitchFamily="34" charset="0"/>
              </a:rPr>
              <a:t> povinnosť</a:t>
            </a:r>
            <a:endParaRPr lang="sk-SK" dirty="0"/>
          </a:p>
        </p:txBody>
      </p:sp>
      <p:pic>
        <p:nvPicPr>
          <p:cNvPr id="8" name="Zástupný objekt pre obsah 7" descr="Húsenica">
            <a:extLst>
              <a:ext uri="{FF2B5EF4-FFF2-40B4-BE49-F238E27FC236}">
                <a16:creationId xmlns:a16="http://schemas.microsoft.com/office/drawing/2014/main" id="{B62FA174-7492-49B2-AED0-51AC3CA9CD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28219" y="1124567"/>
            <a:ext cx="914400" cy="914400"/>
          </a:xfrm>
        </p:spPr>
      </p:pic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31</a:t>
            </a:fld>
            <a:endParaRPr lang="sk-SK"/>
          </a:p>
        </p:txBody>
      </p:sp>
      <p:pic>
        <p:nvPicPr>
          <p:cNvPr id="10" name="Grafický objekt 9" descr="Farmár">
            <a:extLst>
              <a:ext uri="{FF2B5EF4-FFF2-40B4-BE49-F238E27FC236}">
                <a16:creationId xmlns:a16="http://schemas.microsoft.com/office/drawing/2014/main" id="{1814AAAE-23FF-4B73-9E06-BEF0169BD8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2863" y="2967353"/>
            <a:ext cx="914400" cy="914400"/>
          </a:xfrm>
          <a:prstGeom prst="rect">
            <a:avLst/>
          </a:prstGeom>
        </p:spPr>
      </p:pic>
      <p:pic>
        <p:nvPicPr>
          <p:cNvPr id="14" name="Grafický objekt 13" descr="Budova školy">
            <a:extLst>
              <a:ext uri="{FF2B5EF4-FFF2-40B4-BE49-F238E27FC236}">
                <a16:creationId xmlns:a16="http://schemas.microsoft.com/office/drawing/2014/main" id="{28C82480-B67B-4177-8451-B3604906EC7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52408" y="993916"/>
            <a:ext cx="914400" cy="914400"/>
          </a:xfrm>
          <a:prstGeom prst="rect">
            <a:avLst/>
          </a:prstGeom>
        </p:spPr>
      </p:pic>
      <p:pic>
        <p:nvPicPr>
          <p:cNvPr id="16" name="Grafický objekt 15" descr="E-mail">
            <a:extLst>
              <a:ext uri="{FF2B5EF4-FFF2-40B4-BE49-F238E27FC236}">
                <a16:creationId xmlns:a16="http://schemas.microsoft.com/office/drawing/2014/main" id="{BC90D706-607F-4853-BA37-D633D9527B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83512" y="1200724"/>
            <a:ext cx="914400" cy="914400"/>
          </a:xfrm>
          <a:prstGeom prst="rect">
            <a:avLst/>
          </a:prstGeom>
        </p:spPr>
      </p:pic>
      <p:pic>
        <p:nvPicPr>
          <p:cNvPr id="17" name="Zástupný objekt pre obsah 7" descr="Húsenica">
            <a:extLst>
              <a:ext uri="{FF2B5EF4-FFF2-40B4-BE49-F238E27FC236}">
                <a16:creationId xmlns:a16="http://schemas.microsoft.com/office/drawing/2014/main" id="{DD12EC28-296D-4288-8B1B-160A1E9558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52480" y="4855669"/>
            <a:ext cx="914400" cy="914400"/>
          </a:xfrm>
          <a:prstGeom prst="rect">
            <a:avLst/>
          </a:prstGeom>
        </p:spPr>
      </p:pic>
      <p:pic>
        <p:nvPicPr>
          <p:cNvPr id="18" name="Grafický objekt 17" descr="E-mail">
            <a:extLst>
              <a:ext uri="{FF2B5EF4-FFF2-40B4-BE49-F238E27FC236}">
                <a16:creationId xmlns:a16="http://schemas.microsoft.com/office/drawing/2014/main" id="{8C3389EB-2C0A-4D07-BE17-9FE239609DE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262730" y="5293432"/>
            <a:ext cx="914400" cy="914400"/>
          </a:xfrm>
          <a:prstGeom prst="rect">
            <a:avLst/>
          </a:prstGeom>
        </p:spPr>
      </p:pic>
      <p:pic>
        <p:nvPicPr>
          <p:cNvPr id="20" name="Grafický objekt 19" descr="Nákupný vozík">
            <a:extLst>
              <a:ext uri="{FF2B5EF4-FFF2-40B4-BE49-F238E27FC236}">
                <a16:creationId xmlns:a16="http://schemas.microsoft.com/office/drawing/2014/main" id="{9662CC76-EA44-4BD0-B302-5AFE47DBA1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756495" y="5350383"/>
            <a:ext cx="914400" cy="914400"/>
          </a:xfrm>
          <a:prstGeom prst="rect">
            <a:avLst/>
          </a:prstGeom>
        </p:spPr>
      </p:pic>
      <p:pic>
        <p:nvPicPr>
          <p:cNvPr id="22" name="Grafický objekt 21" descr="Rastlina">
            <a:extLst>
              <a:ext uri="{FF2B5EF4-FFF2-40B4-BE49-F238E27FC236}">
                <a16:creationId xmlns:a16="http://schemas.microsoft.com/office/drawing/2014/main" id="{ADBCD914-AB6F-425B-9F00-BF8CFEC39CB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982124" y="3355492"/>
            <a:ext cx="914400" cy="914400"/>
          </a:xfrm>
          <a:prstGeom prst="rect">
            <a:avLst/>
          </a:prstGeom>
        </p:spPr>
      </p:pic>
      <p:pic>
        <p:nvPicPr>
          <p:cNvPr id="24" name="Grafický objekt 23" descr="Kvety v kvetináči">
            <a:extLst>
              <a:ext uri="{FF2B5EF4-FFF2-40B4-BE49-F238E27FC236}">
                <a16:creationId xmlns:a16="http://schemas.microsoft.com/office/drawing/2014/main" id="{4910E430-43DB-4666-95FC-BDA10FDCAD08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764718" y="3288718"/>
            <a:ext cx="914400" cy="914400"/>
          </a:xfrm>
          <a:prstGeom prst="rect">
            <a:avLst/>
          </a:prstGeom>
        </p:spPr>
      </p:pic>
      <p:pic>
        <p:nvPicPr>
          <p:cNvPr id="28" name="Grafický objekt 27" descr="Ihla">
            <a:extLst>
              <a:ext uri="{FF2B5EF4-FFF2-40B4-BE49-F238E27FC236}">
                <a16:creationId xmlns:a16="http://schemas.microsoft.com/office/drawing/2014/main" id="{EB5E41A7-0BE1-4D83-A181-42429381B7E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518123" y="2754078"/>
            <a:ext cx="914400" cy="914400"/>
          </a:xfrm>
          <a:prstGeom prst="rect">
            <a:avLst/>
          </a:prstGeom>
        </p:spPr>
      </p:pic>
      <p:pic>
        <p:nvPicPr>
          <p:cNvPr id="30" name="Grafický objekt 29" descr="Mop a vedro">
            <a:extLst>
              <a:ext uri="{FF2B5EF4-FFF2-40B4-BE49-F238E27FC236}">
                <a16:creationId xmlns:a16="http://schemas.microsoft.com/office/drawing/2014/main" id="{90393C99-212C-429F-BA77-847DF3644EA5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0591800" y="3279174"/>
            <a:ext cx="914400" cy="914400"/>
          </a:xfrm>
          <a:prstGeom prst="rect">
            <a:avLst/>
          </a:prstGeom>
        </p:spPr>
      </p:pic>
      <p:pic>
        <p:nvPicPr>
          <p:cNvPr id="32" name="Grafický objekt 31" descr="Putá">
            <a:extLst>
              <a:ext uri="{FF2B5EF4-FFF2-40B4-BE49-F238E27FC236}">
                <a16:creationId xmlns:a16="http://schemas.microsoft.com/office/drawing/2014/main" id="{53947B75-A245-4527-9697-FB66564792D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589032" y="3279174"/>
            <a:ext cx="914400" cy="914400"/>
          </a:xfrm>
          <a:prstGeom prst="rect">
            <a:avLst/>
          </a:prstGeom>
        </p:spPr>
      </p:pic>
      <p:pic>
        <p:nvPicPr>
          <p:cNvPr id="33" name="Zástupný objekt pre obsah 7" descr="Húsenica">
            <a:extLst>
              <a:ext uri="{FF2B5EF4-FFF2-40B4-BE49-F238E27FC236}">
                <a16:creationId xmlns:a16="http://schemas.microsoft.com/office/drawing/2014/main" id="{FF742AA6-8D08-40F2-837B-5655883957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2124" y="2860056"/>
            <a:ext cx="914400" cy="914400"/>
          </a:xfrm>
          <a:prstGeom prst="rect">
            <a:avLst/>
          </a:prstGeom>
        </p:spPr>
      </p:pic>
      <p:pic>
        <p:nvPicPr>
          <p:cNvPr id="34" name="Grafický objekt 33" descr="Rastlina">
            <a:extLst>
              <a:ext uri="{FF2B5EF4-FFF2-40B4-BE49-F238E27FC236}">
                <a16:creationId xmlns:a16="http://schemas.microsoft.com/office/drawing/2014/main" id="{D63532FD-E011-4942-A8B7-C8E10A1AEFA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625329" y="1554039"/>
            <a:ext cx="914400" cy="914400"/>
          </a:xfrm>
          <a:prstGeom prst="rect">
            <a:avLst/>
          </a:prstGeom>
        </p:spPr>
      </p:pic>
      <p:pic>
        <p:nvPicPr>
          <p:cNvPr id="35" name="Grafický objekt 34" descr="Kvety v kvetináči">
            <a:extLst>
              <a:ext uri="{FF2B5EF4-FFF2-40B4-BE49-F238E27FC236}">
                <a16:creationId xmlns:a16="http://schemas.microsoft.com/office/drawing/2014/main" id="{C2DF0D4F-012E-4F2B-86AF-84E63EC3C61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34786" y="5293432"/>
            <a:ext cx="914400" cy="914400"/>
          </a:xfrm>
          <a:prstGeom prst="rect">
            <a:avLst/>
          </a:prstGeom>
        </p:spPr>
      </p:pic>
      <p:cxnSp>
        <p:nvCxnSpPr>
          <p:cNvPr id="37" name="Rovná spojovacia šípka 36">
            <a:extLst>
              <a:ext uri="{FF2B5EF4-FFF2-40B4-BE49-F238E27FC236}">
                <a16:creationId xmlns:a16="http://schemas.microsoft.com/office/drawing/2014/main" id="{4A3D8B71-3AC4-480C-8F9B-6FA45C2ED101}"/>
              </a:ext>
            </a:extLst>
          </p:cNvPr>
          <p:cNvCxnSpPr/>
          <p:nvPr/>
        </p:nvCxnSpPr>
        <p:spPr>
          <a:xfrm flipV="1">
            <a:off x="1487790" y="2452113"/>
            <a:ext cx="692565" cy="551622"/>
          </a:xfrm>
          <a:prstGeom prst="straightConnector1">
            <a:avLst/>
          </a:prstGeom>
          <a:ln w="28575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Grafický objekt 44" descr="Šípka, mierna krivka">
            <a:extLst>
              <a:ext uri="{FF2B5EF4-FFF2-40B4-BE49-F238E27FC236}">
                <a16:creationId xmlns:a16="http://schemas.microsoft.com/office/drawing/2014/main" id="{57BF6CE6-5A72-499C-85B8-04776A2CE5C6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588641" y="1437668"/>
            <a:ext cx="573024" cy="603220"/>
          </a:xfrm>
          <a:prstGeom prst="rect">
            <a:avLst/>
          </a:prstGeom>
        </p:spPr>
      </p:pic>
      <p:pic>
        <p:nvPicPr>
          <p:cNvPr id="46" name="Grafický objekt 45" descr="Šípka, mierna krivka">
            <a:extLst>
              <a:ext uri="{FF2B5EF4-FFF2-40B4-BE49-F238E27FC236}">
                <a16:creationId xmlns:a16="http://schemas.microsoft.com/office/drawing/2014/main" id="{9703DF4B-2750-479B-9BBF-9BB7B7C4F057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4059886" y="1513817"/>
            <a:ext cx="603446" cy="603220"/>
          </a:xfrm>
          <a:prstGeom prst="rect">
            <a:avLst/>
          </a:prstGeom>
        </p:spPr>
      </p:pic>
      <p:pic>
        <p:nvPicPr>
          <p:cNvPr id="47" name="Grafický objekt 46" descr="Šípka, mierna krivka">
            <a:extLst>
              <a:ext uri="{FF2B5EF4-FFF2-40B4-BE49-F238E27FC236}">
                <a16:creationId xmlns:a16="http://schemas.microsoft.com/office/drawing/2014/main" id="{CE3A251C-522C-486A-AA34-FAC8DAE2EC55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880014" y="5557507"/>
            <a:ext cx="603446" cy="603220"/>
          </a:xfrm>
          <a:prstGeom prst="rect">
            <a:avLst/>
          </a:prstGeom>
        </p:spPr>
      </p:pic>
      <p:pic>
        <p:nvPicPr>
          <p:cNvPr id="48" name="Grafický objekt 47" descr="Šípka, mierna krivka">
            <a:extLst>
              <a:ext uri="{FF2B5EF4-FFF2-40B4-BE49-F238E27FC236}">
                <a16:creationId xmlns:a16="http://schemas.microsoft.com/office/drawing/2014/main" id="{FAE19278-1EF9-418F-A039-C2A09480C9EA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488566" y="3571899"/>
            <a:ext cx="603446" cy="603220"/>
          </a:xfrm>
          <a:prstGeom prst="rect">
            <a:avLst/>
          </a:prstGeom>
        </p:spPr>
      </p:pic>
      <p:pic>
        <p:nvPicPr>
          <p:cNvPr id="49" name="Grafický objekt 48" descr="Šípka, mierna krivka">
            <a:extLst>
              <a:ext uri="{FF2B5EF4-FFF2-40B4-BE49-F238E27FC236}">
                <a16:creationId xmlns:a16="http://schemas.microsoft.com/office/drawing/2014/main" id="{A580301A-113E-4EEF-889A-6597FA547F39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3099521" y="3658661"/>
            <a:ext cx="540355" cy="540153"/>
          </a:xfrm>
          <a:prstGeom prst="rect">
            <a:avLst/>
          </a:prstGeom>
        </p:spPr>
      </p:pic>
      <p:pic>
        <p:nvPicPr>
          <p:cNvPr id="50" name="Grafický objekt 49" descr="Šípka, mierna krivka">
            <a:extLst>
              <a:ext uri="{FF2B5EF4-FFF2-40B4-BE49-F238E27FC236}">
                <a16:creationId xmlns:a16="http://schemas.microsoft.com/office/drawing/2014/main" id="{55430637-C04F-4944-A53A-C47F0007B29F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638328" y="5505973"/>
            <a:ext cx="603446" cy="603220"/>
          </a:xfrm>
          <a:prstGeom prst="rect">
            <a:avLst/>
          </a:prstGeom>
        </p:spPr>
      </p:pic>
      <p:cxnSp>
        <p:nvCxnSpPr>
          <p:cNvPr id="53" name="Rovná spojovacia šípka 52">
            <a:extLst>
              <a:ext uri="{FF2B5EF4-FFF2-40B4-BE49-F238E27FC236}">
                <a16:creationId xmlns:a16="http://schemas.microsoft.com/office/drawing/2014/main" id="{07888BAB-1337-4FA9-B0F1-2C3855FE70F7}"/>
              </a:ext>
            </a:extLst>
          </p:cNvPr>
          <p:cNvCxnSpPr/>
          <p:nvPr/>
        </p:nvCxnSpPr>
        <p:spPr>
          <a:xfrm>
            <a:off x="1765827" y="4513650"/>
            <a:ext cx="686653" cy="490860"/>
          </a:xfrm>
          <a:prstGeom prst="straightConnector1">
            <a:avLst/>
          </a:prstGeom>
          <a:ln w="190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Obrázok 4" descr="C:\Users\master\Desktop\logo1.jpg">
            <a:extLst>
              <a:ext uri="{FF2B5EF4-FFF2-40B4-BE49-F238E27FC236}">
                <a16:creationId xmlns:a16="http://schemas.microsoft.com/office/drawing/2014/main" id="{4A498966-09C6-4CA6-A84B-671A174F2C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4917" y="1879428"/>
            <a:ext cx="1247775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Grafický objekt 55" descr="Šípka, mierna krivka">
            <a:extLst>
              <a:ext uri="{FF2B5EF4-FFF2-40B4-BE49-F238E27FC236}">
                <a16:creationId xmlns:a16="http://schemas.microsoft.com/office/drawing/2014/main" id="{B58202F0-3AB5-4AA5-BBA5-DD90170713EB}"/>
              </a:ext>
            </a:extLst>
          </p:cNvPr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6001234" y="3411023"/>
            <a:ext cx="603446" cy="603220"/>
          </a:xfrm>
          <a:prstGeom prst="rect">
            <a:avLst/>
          </a:prstGeom>
        </p:spPr>
      </p:pic>
      <p:pic>
        <p:nvPicPr>
          <p:cNvPr id="31" name="Grafický objekt 21" descr="Rastlina">
            <a:extLst>
              <a:ext uri="{FF2B5EF4-FFF2-40B4-BE49-F238E27FC236}">
                <a16:creationId xmlns:a16="http://schemas.microsoft.com/office/drawing/2014/main" id="{ADBCD914-AB6F-425B-9F00-BF8CFEC39CBD}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64384" y="3248285"/>
            <a:ext cx="564407" cy="564407"/>
          </a:xfrm>
          <a:prstGeom prst="rect">
            <a:avLst/>
          </a:prstGeom>
        </p:spPr>
      </p:pic>
      <p:pic>
        <p:nvPicPr>
          <p:cNvPr id="36" name="Zástupný objekt pre obsah 7" descr="Húsenica">
            <a:extLst>
              <a:ext uri="{FF2B5EF4-FFF2-40B4-BE49-F238E27FC236}">
                <a16:creationId xmlns:a16="http://schemas.microsoft.com/office/drawing/2014/main" id="{FF742AA6-8D08-40F2-837B-5655883957D9}"/>
              </a:ext>
            </a:extLst>
          </p:cNvPr>
          <p:cNvPicPr>
            <a:picLocks noChangeAspect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82529" y="3066465"/>
            <a:ext cx="404546" cy="404546"/>
          </a:xfrm>
          <a:prstGeom prst="rect">
            <a:avLst/>
          </a:prstGeom>
        </p:spPr>
      </p:pic>
      <p:sp>
        <p:nvSpPr>
          <p:cNvPr id="3" name="Oválna bublina 2"/>
          <p:cNvSpPr/>
          <p:nvPr/>
        </p:nvSpPr>
        <p:spPr>
          <a:xfrm>
            <a:off x="641496" y="1993652"/>
            <a:ext cx="914400" cy="612648"/>
          </a:xfrm>
          <a:prstGeom prst="wedgeEllipse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7" name="BlokTextu 6"/>
          <p:cNvSpPr txBox="1"/>
          <p:nvPr/>
        </p:nvSpPr>
        <p:spPr>
          <a:xfrm>
            <a:off x="872196" y="2040888"/>
            <a:ext cx="384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chemeClr val="bg1"/>
                </a:solidFill>
              </a:rPr>
              <a:t>?</a:t>
            </a:r>
          </a:p>
        </p:txBody>
      </p:sp>
      <p:cxnSp>
        <p:nvCxnSpPr>
          <p:cNvPr id="13" name="Rovná spojovacia šípka 12"/>
          <p:cNvCxnSpPr/>
          <p:nvPr/>
        </p:nvCxnSpPr>
        <p:spPr>
          <a:xfrm>
            <a:off x="1765827" y="3529104"/>
            <a:ext cx="762392" cy="0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117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sk-SK" b="1" dirty="0"/>
              <a:t>9. Povinnosť – aktualizácia údajov v registri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2400" dirty="0">
                <a:ea typeface="Calibri" panose="020F0502020204030204" pitchFamily="34" charset="0"/>
              </a:rPr>
              <a:t>každoročne do 30. </a:t>
            </a:r>
            <a:r>
              <a:rPr lang="sk-SK" sz="2400" dirty="0" smtClean="0">
                <a:ea typeface="Calibri" panose="020F0502020204030204" pitchFamily="34" charset="0"/>
              </a:rPr>
              <a:t>apríla </a:t>
            </a:r>
            <a:endParaRPr lang="sk-SK" dirty="0"/>
          </a:p>
          <a:p>
            <a:r>
              <a:rPr lang="sk-SK" dirty="0"/>
              <a:t>Podrobnosti prednáška 1, </a:t>
            </a:r>
            <a:r>
              <a:rPr lang="sk-SK" b="1" dirty="0"/>
              <a:t>článok </a:t>
            </a:r>
            <a:r>
              <a:rPr lang="sk-SK" b="1" dirty="0">
                <a:solidFill>
                  <a:srgbClr val="0000FF"/>
                </a:solidFill>
              </a:rPr>
              <a:t>66 2016/2031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0292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5190" y="228767"/>
            <a:ext cx="10820400" cy="1034716"/>
          </a:xfrm>
        </p:spPr>
        <p:txBody>
          <a:bodyPr/>
          <a:lstStyle/>
          <a:p>
            <a:pPr algn="ctr"/>
            <a:r>
              <a:rPr lang="sk-SK" b="1" dirty="0" smtClean="0"/>
              <a:t>ÚLOHY</a:t>
            </a:r>
            <a:endParaRPr lang="sk-SK" b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263484"/>
            <a:ext cx="10820400" cy="49552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k-SK" b="1" dirty="0" smtClean="0">
                <a:solidFill>
                  <a:srgbClr val="0000FF"/>
                </a:solidFill>
              </a:rPr>
              <a:t> Pre ÚKSÚP</a:t>
            </a:r>
          </a:p>
          <a:p>
            <a:r>
              <a:rPr lang="sk-SK" sz="2000" b="1" dirty="0">
                <a:ea typeface="Calibri" panose="020F0502020204030204" pitchFamily="34" charset="0"/>
              </a:rPr>
              <a:t>aktualizácia </a:t>
            </a:r>
            <a:r>
              <a:rPr lang="sk-SK" sz="2000" b="1" dirty="0" smtClean="0">
                <a:ea typeface="Calibri" panose="020F0502020204030204" pitchFamily="34" charset="0"/>
              </a:rPr>
              <a:t>MP </a:t>
            </a:r>
          </a:p>
          <a:p>
            <a:r>
              <a:rPr lang="sk-SK" sz="2000" b="1" dirty="0">
                <a:ea typeface="Calibri" panose="020F0502020204030204" pitchFamily="34" charset="0"/>
              </a:rPr>
              <a:t>v</a:t>
            </a:r>
            <a:r>
              <a:rPr lang="sk-SK" sz="2000" b="1" dirty="0" smtClean="0">
                <a:ea typeface="Calibri" panose="020F0502020204030204" pitchFamily="34" charset="0"/>
              </a:rPr>
              <a:t>šetky informácie poskytnúť na web stránke</a:t>
            </a:r>
          </a:p>
          <a:p>
            <a:r>
              <a:rPr lang="sk-SK" sz="2000" b="1" dirty="0">
                <a:ea typeface="Calibri" panose="020F0502020204030204" pitchFamily="34" charset="0"/>
              </a:rPr>
              <a:t>o</a:t>
            </a:r>
            <a:r>
              <a:rPr lang="sk-SK" sz="2000" b="1" dirty="0" smtClean="0">
                <a:ea typeface="Calibri" panose="020F0502020204030204" pitchFamily="34" charset="0"/>
              </a:rPr>
              <a:t>dborná pomoc zo strany OOR a </a:t>
            </a:r>
            <a:r>
              <a:rPr lang="sk-SK" sz="2000" b="1" dirty="0" err="1" smtClean="0">
                <a:ea typeface="Calibri" panose="020F0502020204030204" pitchFamily="34" charset="0"/>
              </a:rPr>
              <a:t>fytoinšpekcie</a:t>
            </a:r>
            <a:endParaRPr lang="sk-SK" sz="2000" b="1" dirty="0" smtClean="0">
              <a:ea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b="1" dirty="0" smtClean="0">
                <a:solidFill>
                  <a:srgbClr val="0000FF"/>
                </a:solidFill>
              </a:rPr>
              <a:t> </a:t>
            </a:r>
            <a:r>
              <a:rPr lang="sk-SK" b="1" dirty="0" smtClean="0">
                <a:solidFill>
                  <a:srgbClr val="0000FF"/>
                </a:solidFill>
              </a:rPr>
              <a:t>Pre PRAX </a:t>
            </a:r>
          </a:p>
          <a:p>
            <a:r>
              <a:rPr lang="sk-SK" b="1" dirty="0"/>
              <a:t>p</a:t>
            </a:r>
            <a:r>
              <a:rPr lang="sk-SK" b="1" dirty="0" smtClean="0"/>
              <a:t>lnenie všetkých povinností </a:t>
            </a:r>
            <a:r>
              <a:rPr lang="sk-SK" b="1" dirty="0" smtClean="0">
                <a:solidFill>
                  <a:srgbClr val="0000FF"/>
                </a:solidFill>
                <a:hlinkClick r:id="rId2" action="ppaction://hlinksldjump"/>
              </a:rPr>
              <a:t>snímky 11 a 12</a:t>
            </a:r>
            <a:endParaRPr lang="sk-SK" b="1" dirty="0" smtClean="0">
              <a:solidFill>
                <a:srgbClr val="0000FF"/>
              </a:solidFill>
            </a:endParaRPr>
          </a:p>
          <a:p>
            <a:r>
              <a:rPr lang="sk-SK" sz="2000" b="1" dirty="0" smtClean="0">
                <a:solidFill>
                  <a:srgbClr val="FF0000"/>
                </a:solidFill>
              </a:rPr>
              <a:t>v</a:t>
            </a:r>
            <a:r>
              <a:rPr lang="sk-SK" sz="20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edenie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</a:rPr>
              <a:t>záznamov </a:t>
            </a:r>
            <a:r>
              <a:rPr lang="sk-SK" sz="2000" b="1" dirty="0">
                <a:ea typeface="Calibri" panose="020F0502020204030204" pitchFamily="34" charset="0"/>
              </a:rPr>
              <a:t>o vykonaných kontrolách zdravotného </a:t>
            </a:r>
            <a:r>
              <a:rPr lang="sk-SK" sz="2000" b="1" dirty="0" smtClean="0">
                <a:ea typeface="Calibri" panose="020F0502020204030204" pitchFamily="34" charset="0"/>
              </a:rPr>
              <a:t>stavu </a:t>
            </a:r>
            <a:r>
              <a:rPr lang="sk-SK" sz="2000" b="1" dirty="0" smtClean="0">
                <a:solidFill>
                  <a:srgbClr val="0000FF"/>
                </a:solidFill>
                <a:ea typeface="Calibri" panose="020F0502020204030204" pitchFamily="34" charset="0"/>
              </a:rPr>
              <a:t>(šablóna  od </a:t>
            </a:r>
            <a:r>
              <a:rPr lang="sk-SK" sz="2000" b="1" dirty="0">
                <a:solidFill>
                  <a:srgbClr val="0000FF"/>
                </a:solidFill>
              </a:rPr>
              <a:t>ÚKSÚP </a:t>
            </a:r>
            <a:r>
              <a:rPr lang="sk-SK" sz="2000" b="1" dirty="0" smtClean="0">
                <a:solidFill>
                  <a:srgbClr val="0000FF"/>
                </a:solidFill>
              </a:rPr>
              <a:t> </a:t>
            </a:r>
            <a:r>
              <a:rPr lang="sk-SK" sz="2000" b="1" dirty="0" err="1" smtClean="0">
                <a:solidFill>
                  <a:srgbClr val="0000FF"/>
                </a:solidFill>
                <a:ea typeface="Calibri" panose="020F0502020204030204" pitchFamily="34" charset="0"/>
              </a:rPr>
              <a:t>xls</a:t>
            </a:r>
            <a:r>
              <a:rPr lang="sk-SK" sz="2000" b="1" dirty="0" smtClean="0">
                <a:solidFill>
                  <a:srgbClr val="0000FF"/>
                </a:solidFill>
                <a:ea typeface="Calibri" panose="020F0502020204030204" pitchFamily="34" charset="0"/>
              </a:rPr>
              <a:t>)</a:t>
            </a:r>
          </a:p>
          <a:p>
            <a:r>
              <a:rPr lang="sk-SK" sz="20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vedenie </a:t>
            </a:r>
            <a:r>
              <a:rPr lang="sk-SK" sz="2000" b="1" dirty="0">
                <a:solidFill>
                  <a:srgbClr val="FF0000"/>
                </a:solidFill>
                <a:ea typeface="Calibri" panose="020F0502020204030204" pitchFamily="34" charset="0"/>
              </a:rPr>
              <a:t>záznamov </a:t>
            </a:r>
            <a:r>
              <a:rPr lang="sk-SK" sz="2000" b="1" dirty="0">
                <a:ea typeface="Calibri" panose="020F0502020204030204" pitchFamily="34" charset="0"/>
              </a:rPr>
              <a:t>/ evidencie, ktoré zabezpečia </a:t>
            </a:r>
            <a:r>
              <a:rPr lang="sk-SK" sz="2000" b="1" dirty="0" err="1">
                <a:ea typeface="Calibri" panose="020F0502020204030204" pitchFamily="34" charset="0"/>
              </a:rPr>
              <a:t>vysledovateľnosť</a:t>
            </a:r>
            <a:r>
              <a:rPr lang="sk-SK" sz="2000" b="1" dirty="0" smtClean="0">
                <a:ea typeface="Calibri" panose="020F0502020204030204" pitchFamily="34" charset="0"/>
              </a:rPr>
              <a:t>.</a:t>
            </a:r>
            <a:endParaRPr lang="sk-SK" sz="2000" b="1" dirty="0" smtClean="0">
              <a:solidFill>
                <a:srgbClr val="0000FF"/>
              </a:solidFill>
              <a:ea typeface="Calibri" panose="020F0502020204030204" pitchFamily="34" charset="0"/>
            </a:endParaRPr>
          </a:p>
          <a:p>
            <a:r>
              <a:rPr lang="sk-SK" sz="2000" b="1" dirty="0">
                <a:ea typeface="Calibri" panose="020F0502020204030204" pitchFamily="34" charset="0"/>
              </a:rPr>
              <a:t>u</a:t>
            </a:r>
            <a:r>
              <a:rPr lang="sk-SK" sz="2000" b="1" dirty="0" smtClean="0">
                <a:ea typeface="Calibri" panose="020F0502020204030204" pitchFamily="34" charset="0"/>
              </a:rPr>
              <a:t>rčenie kritických bodov, </a:t>
            </a:r>
            <a:r>
              <a:rPr lang="sk-SK" sz="2000" b="1" dirty="0" smtClean="0">
                <a:solidFill>
                  <a:srgbClr val="FF0000"/>
                </a:solidFill>
                <a:ea typeface="Calibri" panose="020F0502020204030204" pitchFamily="34" charset="0"/>
              </a:rPr>
              <a:t>vedenie záznamov </a:t>
            </a:r>
            <a:r>
              <a:rPr lang="sk-SK" sz="2000" b="1" dirty="0" smtClean="0">
                <a:ea typeface="Calibri" panose="020F0502020204030204" pitchFamily="34" charset="0"/>
              </a:rPr>
              <a:t>o kritických bodoch (elektronicky alebo v papierovej podobe)</a:t>
            </a:r>
            <a:endParaRPr lang="sk-SK" b="1" dirty="0" smtClean="0">
              <a:solidFill>
                <a:srgbClr val="0000FF"/>
              </a:solidFill>
            </a:endParaRPr>
          </a:p>
          <a:p>
            <a:r>
              <a:rPr lang="sk-SK" sz="2000" b="1" dirty="0" smtClean="0"/>
              <a:t>vypracovanie </a:t>
            </a:r>
            <a:r>
              <a:rPr lang="sk-SK" sz="2000" b="1" dirty="0"/>
              <a:t>a zavedenia </a:t>
            </a:r>
            <a:r>
              <a:rPr lang="sk-SK" sz="2000" b="1" dirty="0" smtClean="0"/>
              <a:t>plánu najneskôr do 31.12.2021 </a:t>
            </a:r>
            <a:r>
              <a:rPr lang="sk-SK" sz="2000" b="1" dirty="0" smtClean="0">
                <a:solidFill>
                  <a:srgbClr val="0000FF"/>
                </a:solidFill>
              </a:rPr>
              <a:t>(šablóna od ÚKSÚP </a:t>
            </a:r>
            <a:r>
              <a:rPr lang="sk-SK" sz="2000" b="1" dirty="0" err="1" smtClean="0">
                <a:solidFill>
                  <a:srgbClr val="0000FF"/>
                </a:solidFill>
              </a:rPr>
              <a:t>doc</a:t>
            </a:r>
            <a:r>
              <a:rPr lang="sk-SK" sz="2000" b="1" dirty="0" smtClean="0">
                <a:solidFill>
                  <a:srgbClr val="0000FF"/>
                </a:solidFill>
              </a:rPr>
              <a:t>)</a:t>
            </a:r>
            <a:endParaRPr lang="sk-SK" sz="2000" b="1" dirty="0">
              <a:solidFill>
                <a:srgbClr val="0000FF"/>
              </a:solidFill>
            </a:endParaRPr>
          </a:p>
          <a:p>
            <a:endParaRPr lang="sk-SK" sz="2000" dirty="0"/>
          </a:p>
          <a:p>
            <a:endParaRPr lang="sk-SK" b="1" dirty="0" smtClean="0">
              <a:solidFill>
                <a:srgbClr val="0000FF"/>
              </a:solidFill>
            </a:endParaRPr>
          </a:p>
          <a:p>
            <a:endParaRPr lang="sk-SK" b="1" dirty="0">
              <a:solidFill>
                <a:srgbClr val="0000FF"/>
              </a:solidFill>
            </a:endParaRP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017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09818" y="2850356"/>
            <a:ext cx="8610600" cy="1293028"/>
          </a:xfrm>
        </p:spPr>
        <p:txBody>
          <a:bodyPr/>
          <a:lstStyle/>
          <a:p>
            <a:pPr algn="ctr"/>
            <a:r>
              <a:rPr lang="sk-SK" dirty="0"/>
              <a:t>Ďakujeme za pozornosť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4E06D-81EF-421F-B7E3-B0F49615A69C}" type="datetime1">
              <a:rPr lang="sk-SK" smtClean="0"/>
              <a:t>11. 12. 2025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34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619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531223" y="557349"/>
            <a:ext cx="10974977" cy="870857"/>
          </a:xfrm>
        </p:spPr>
        <p:txBody>
          <a:bodyPr/>
          <a:lstStyle/>
          <a:p>
            <a:pPr algn="ctr"/>
            <a:r>
              <a:rPr lang="sk-SK" b="1" dirty="0"/>
              <a:t>LEGISLATÍVA</a:t>
            </a:r>
          </a:p>
        </p:txBody>
      </p:sp>
      <p:sp>
        <p:nvSpPr>
          <p:cNvPr id="8" name="Zástupný objekt pre obsah 7"/>
          <p:cNvSpPr>
            <a:spLocks noGrp="1"/>
          </p:cNvSpPr>
          <p:nvPr>
            <p:ph idx="1"/>
          </p:nvPr>
        </p:nvSpPr>
        <p:spPr>
          <a:xfrm>
            <a:off x="685800" y="1358537"/>
            <a:ext cx="10820400" cy="4860149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2600" b="1" dirty="0">
                <a:hlinkClick r:id="rId2"/>
              </a:rPr>
              <a:t>Nariadenie európskeho parlamentu a rady (EÚ) </a:t>
            </a:r>
            <a:r>
              <a:rPr lang="pl-PL" sz="2600" b="1" dirty="0">
                <a:solidFill>
                  <a:srgbClr val="FF0000"/>
                </a:solidFill>
                <a:hlinkClick r:id="rId2"/>
              </a:rPr>
              <a:t>2017/625</a:t>
            </a:r>
            <a:r>
              <a:rPr lang="pl-PL" sz="2600" b="1" dirty="0">
                <a:hlinkClick r:id="rId2"/>
              </a:rPr>
              <a:t> </a:t>
            </a:r>
            <a:r>
              <a:rPr lang="sk-SK" sz="2600" b="1" dirty="0">
                <a:hlinkClick r:id="rId2"/>
              </a:rPr>
              <a:t>o úradných kontrolách </a:t>
            </a:r>
            <a:r>
              <a:rPr lang="sk-SK" sz="2600" b="1" dirty="0"/>
              <a:t>a iných úradných činnostiach vykonávaných na zabezpečenie uplatňovania potravinového a krmivového práva a pravidiel pre zdravie zvierat a dobré životné podmienky zvierat, pre zdravie rastlín a pre prípravky na ochranu rastlín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pl-PL" sz="2600" b="1" dirty="0">
                <a:hlinkClick r:id="rId3"/>
              </a:rPr>
              <a:t>Nariadenie európskeho parlamentu a rady (EÚ) </a:t>
            </a:r>
            <a:r>
              <a:rPr lang="pl-PL" sz="2600" b="1" dirty="0">
                <a:solidFill>
                  <a:srgbClr val="FF0000"/>
                </a:solidFill>
                <a:hlinkClick r:id="rId3"/>
              </a:rPr>
              <a:t>2016/2031</a:t>
            </a:r>
            <a:r>
              <a:rPr lang="pl-PL" sz="2600" b="1" dirty="0">
                <a:hlinkClick r:id="rId3"/>
              </a:rPr>
              <a:t> </a:t>
            </a:r>
            <a:r>
              <a:rPr lang="pl-PL" sz="2600" b="1" dirty="0"/>
              <a:t>o ochranných opatreniach proti škodcom rastlín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k-SK" sz="2600" b="1" dirty="0">
                <a:hlinkClick r:id="rId4"/>
              </a:rPr>
              <a:t>Vykonávacie nariadenie komisie (EÚ) </a:t>
            </a:r>
            <a:r>
              <a:rPr lang="sk-SK" sz="2600" b="1" dirty="0">
                <a:solidFill>
                  <a:srgbClr val="FF0000"/>
                </a:solidFill>
                <a:hlinkClick r:id="rId4"/>
              </a:rPr>
              <a:t>2019/2072</a:t>
            </a:r>
            <a:r>
              <a:rPr lang="sk-SK" sz="2600" b="1" dirty="0"/>
              <a:t>, ktorým sa stanovujú jednotné podmienky vykonávania nariadenia Európskeho parlamentu a Rady (EÚ) 2016/2031, pokiaľ ide o ochranné opatrenia proti škodcom rastlín </a:t>
            </a:r>
            <a:r>
              <a:rPr lang="sk-SK" sz="2600" b="1" dirty="0">
                <a:solidFill>
                  <a:srgbClr val="0000FF"/>
                </a:solidFill>
              </a:rPr>
              <a:t>(obsahuje zoznamy škodlivých organizmov)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k-SK" sz="2600" b="1" dirty="0">
                <a:hlinkClick r:id="rId5"/>
              </a:rPr>
              <a:t>Vykonávacie nariadenie komisie (EÚ) 2017/2313</a:t>
            </a:r>
            <a:r>
              <a:rPr lang="sk-SK" sz="2600" b="1" dirty="0"/>
              <a:t>, ktorým sa stanovujú špecifikácie formátu rastlinného pasu na premiestňovanie na území Únie a rastlinného pasu na uvedenie do chránenej zóny a na premiestňovanie v nej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k-SK" sz="2600" b="1" dirty="0">
                <a:hlinkClick r:id="rId6"/>
              </a:rPr>
              <a:t>Delegované nariadenie komisie (EÚ) 2019/827 </a:t>
            </a:r>
            <a:r>
              <a:rPr lang="sk-SK" sz="2600" b="1" dirty="0"/>
              <a:t>o kritériách, ktoré musia spĺňať profesionálni prevádzkovatelia, aby dodržali podmienky stanovené v článku 89 ods. 1 písm. a) nariadenia Európskeho parlamentu a Rady (EÚ) 2016/2031, a o postupoch na zabezpečenie splnenia týchto kritérií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4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027650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0594" y="764373"/>
            <a:ext cx="11105606" cy="628998"/>
          </a:xfrm>
        </p:spPr>
        <p:txBody>
          <a:bodyPr>
            <a:normAutofit/>
          </a:bodyPr>
          <a:lstStyle/>
          <a:p>
            <a:pPr algn="ctr"/>
            <a:r>
              <a:rPr lang="sk-SK" sz="3200" b="1" dirty="0"/>
              <a:t>Vymedzenie pojmov a skratky</a:t>
            </a:r>
            <a:endParaRPr lang="sk-SK" sz="3200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5800" y="1698172"/>
            <a:ext cx="10820400" cy="45205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k-SK" b="1" dirty="0"/>
              <a:t>VN KOM </a:t>
            </a:r>
            <a:r>
              <a:rPr lang="sk-SK" dirty="0"/>
              <a:t>– Vykonávacie nariadenie Komisie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b="1" dirty="0"/>
              <a:t>RASTLINNÝ PAS / PLANT PASSPORT</a:t>
            </a:r>
            <a:r>
              <a:rPr lang="sk-SK" dirty="0"/>
              <a:t> (RP) - je úradná náveska na premiestňovanie rastlín, rastlinných produktov a iných predmetov v rámci územia Únie a prípadne na premiestňovanie do chránených zón a v rámci nich, ktorá potvrdzuje súlad so všetkými legislatívnymi požiadavkami.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b="1" dirty="0"/>
              <a:t>RNKŠ</a:t>
            </a:r>
            <a:r>
              <a:rPr lang="sk-SK" dirty="0"/>
              <a:t> - regulované nekaranténne škodlivé organizmy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599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573539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/>
              <a:t>Oprávnenie profesionálnych</a:t>
            </a:r>
            <a:br>
              <a:rPr lang="sk-SK" sz="3200" b="1" dirty="0"/>
            </a:br>
            <a:r>
              <a:rPr lang="sk-SK" sz="3200" b="1" dirty="0"/>
              <a:t>prevádzkovateľov vydávať rastlinné pasy</a:t>
            </a:r>
            <a:br>
              <a:rPr lang="sk-SK" sz="3200" b="1" dirty="0"/>
            </a:b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81263" y="1511166"/>
            <a:ext cx="11024937" cy="47075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dirty="0"/>
              <a:t>Vydávať RP môže iba </a:t>
            </a:r>
            <a:r>
              <a:rPr lang="sk-SK" b="1" dirty="0">
                <a:solidFill>
                  <a:srgbClr val="FF0000"/>
                </a:solidFill>
              </a:rPr>
              <a:t>OPRÁVNENÝ PREVÁDZKOVATEĽ</a:t>
            </a:r>
            <a:r>
              <a:rPr lang="sk-SK" dirty="0"/>
              <a:t>, to znamená registrovaný </a:t>
            </a:r>
            <a:r>
              <a:rPr lang="sk-SK" sz="2000" dirty="0"/>
              <a:t>prevádzkovateľ, </a:t>
            </a:r>
            <a:r>
              <a:rPr lang="en-US" sz="2000" dirty="0" err="1"/>
              <a:t>ktorému</a:t>
            </a:r>
            <a:r>
              <a:rPr lang="en-US" sz="2000" dirty="0"/>
              <a:t> bolo </a:t>
            </a:r>
            <a:r>
              <a:rPr lang="en-US" sz="2000" dirty="0" err="1"/>
              <a:t>udelené</a:t>
            </a:r>
            <a:r>
              <a:rPr lang="en-US" sz="2000" dirty="0"/>
              <a:t> </a:t>
            </a:r>
            <a:r>
              <a:rPr lang="en-US" sz="2000" dirty="0" err="1"/>
              <a:t>oprávnenie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vydávanie</a:t>
            </a:r>
            <a:r>
              <a:rPr lang="en-US" sz="2000" dirty="0"/>
              <a:t> RP</a:t>
            </a:r>
            <a:r>
              <a:rPr lang="sk-SK" sz="2000" dirty="0"/>
              <a:t>.</a:t>
            </a:r>
          </a:p>
          <a:p>
            <a:pPr marL="0" indent="0" algn="just">
              <a:buNone/>
            </a:pPr>
            <a:endParaRPr lang="sk-SK" u="sng" dirty="0">
              <a:solidFill>
                <a:srgbClr val="0000FF"/>
              </a:solidFill>
            </a:endParaRPr>
          </a:p>
          <a:p>
            <a:pPr marL="0" indent="0" algn="just">
              <a:buNone/>
            </a:pPr>
            <a:r>
              <a:rPr lang="sk-SK" u="sng" dirty="0">
                <a:solidFill>
                  <a:srgbClr val="0000FF"/>
                </a:solidFill>
              </a:rPr>
              <a:t>ÚKSÚP udelí profesionálnemu prevádzkovateľovi oprávnenie vydávať rastlinné pasy pre</a:t>
            </a:r>
            <a:r>
              <a:rPr lang="sk-SK" dirty="0"/>
              <a:t>:</a:t>
            </a:r>
          </a:p>
          <a:p>
            <a:pPr algn="just">
              <a:buFontTx/>
              <a:buChar char="-"/>
            </a:pPr>
            <a:r>
              <a:rPr lang="sk-SK" dirty="0"/>
              <a:t>konkrétne čeľade, rody alebo druhy,</a:t>
            </a:r>
          </a:p>
          <a:p>
            <a:pPr algn="just">
              <a:buFontTx/>
              <a:buChar char="-"/>
            </a:pPr>
            <a:r>
              <a:rPr lang="sk-SK" dirty="0"/>
              <a:t>typy komodít rastlín, rastlinných produktov a iných predmetov,</a:t>
            </a:r>
          </a:p>
          <a:p>
            <a:pPr marL="0" indent="0" algn="just">
              <a:buNone/>
            </a:pPr>
            <a:endParaRPr lang="sk-SK" dirty="0"/>
          </a:p>
          <a:p>
            <a:pPr marL="0" indent="0" algn="just">
              <a:buNone/>
            </a:pPr>
            <a:r>
              <a:rPr lang="sk-SK" dirty="0">
                <a:solidFill>
                  <a:srgbClr val="0000FF"/>
                </a:solidFill>
              </a:rPr>
              <a:t>ak profesionálny prevádzkovateľ spĺňa obe tieto podmienky</a:t>
            </a:r>
            <a:r>
              <a:rPr lang="sk-SK" dirty="0"/>
              <a:t>:</a:t>
            </a:r>
          </a:p>
          <a:p>
            <a:pPr marL="0" indent="0" algn="just">
              <a:buNone/>
            </a:pPr>
            <a:r>
              <a:rPr lang="sk-SK" dirty="0"/>
              <a:t>a) má potrebné vedomosti týkajúce sa škodlivých organizmov, vrátane ich kontroly,</a:t>
            </a:r>
          </a:p>
          <a:p>
            <a:pPr marL="0" indent="0" algn="just">
              <a:buNone/>
            </a:pPr>
            <a:r>
              <a:rPr lang="sk-SK" dirty="0"/>
              <a:t>b) má zavedené systémy a postupy, ktoré mu umožňujú plniť si povinnosti týkajúce sa </a:t>
            </a:r>
            <a:r>
              <a:rPr lang="sk-SK" dirty="0" err="1"/>
              <a:t>vysledovateľnosti</a:t>
            </a:r>
            <a:r>
              <a:rPr lang="sk-SK" dirty="0"/>
              <a:t>.</a:t>
            </a:r>
          </a:p>
          <a:p>
            <a:pPr marL="0" indent="0" algn="just">
              <a:buNone/>
            </a:pPr>
            <a:r>
              <a:rPr lang="sk-SK" dirty="0"/>
              <a:t>RP sa môže vydať len pre rastliny, rastlinné produkty a iné predmety, ktorých dôkladné preskúmanie preukázalo, že sú splnené zásadné požiadavky na rastlinné pasy.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09ED-099E-4EB9-9D2D-4C7D37E3EB4A}" type="datetime1">
              <a:rPr lang="sk-SK" smtClean="0"/>
              <a:t>11. 12. 2025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353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D5717C-02DC-4696-9430-703EB7E0D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36526"/>
            <a:ext cx="10820400" cy="934286"/>
          </a:xfrm>
        </p:spPr>
        <p:txBody>
          <a:bodyPr>
            <a:normAutofit/>
          </a:bodyPr>
          <a:lstStyle/>
          <a:p>
            <a:pPr algn="ctr"/>
            <a:r>
              <a:rPr lang="sk-SK" sz="3200" b="1" dirty="0"/>
              <a:t>Evidencia RP – povinnosť pre všetkých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82ED523-2557-4325-ACD1-DAB19E286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7696"/>
            <a:ext cx="10820400" cy="4840989"/>
          </a:xfrm>
        </p:spPr>
        <p:txBody>
          <a:bodyPr/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POVINNOSŤ  vedenia evidencie  RP  je  minimálne  3  roky. </a:t>
            </a:r>
            <a:endParaRPr lang="sk-SK" dirty="0">
              <a:solidFill>
                <a:srgbClr val="FF0000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Evidencia môže byť vedená v elektronickej podobe. Informácie môžu byť evidované tiež v papierovej forme dodacích listov, faktúr a RP.</a:t>
            </a:r>
            <a:endParaRPr lang="sk-SK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dirty="0">
                <a:effectLst/>
                <a:ea typeface="Calibri" panose="020F0502020204030204" pitchFamily="34" charset="0"/>
              </a:rPr>
              <a:t>Profesionálny prevádzkovateľ, </a:t>
            </a:r>
            <a:r>
              <a:rPr lang="sk-SK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ktorému sú dodávané </a:t>
            </a:r>
            <a:r>
              <a:rPr lang="sk-SK" dirty="0">
                <a:effectLst/>
                <a:ea typeface="Calibri" panose="020F0502020204030204" pitchFamily="34" charset="0"/>
              </a:rPr>
              <a:t>rastliny, rastlinné produkty alebo iné predmety vedie záznamy, ktoré mu umožnia identifikovať pre každú obchodnú jednotku dodávaných rastlín, rastlinných produktov alebo iných predmetov profesionálneho prevádzkovateľa, </a:t>
            </a:r>
            <a:r>
              <a:rPr lang="sk-SK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ktorý ju dodal</a:t>
            </a:r>
            <a:r>
              <a:rPr lang="sk-SK" dirty="0">
                <a:effectLst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dirty="0">
                <a:effectLst/>
                <a:ea typeface="Calibri" panose="020F0502020204030204" pitchFamily="34" charset="0"/>
              </a:rPr>
              <a:t>Profesionálny prevádzkovateľ, </a:t>
            </a:r>
            <a:r>
              <a:rPr lang="sk-SK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ktorý dodáva </a:t>
            </a:r>
            <a:r>
              <a:rPr lang="sk-SK" dirty="0">
                <a:effectLst/>
                <a:ea typeface="Calibri" panose="020F0502020204030204" pitchFamily="34" charset="0"/>
              </a:rPr>
              <a:t>rastliny, rastlinné produkty alebo iné predmety, vedie záznamy, ktoré mu umožnia identifikovať pre každú obchodnú jednotku dodaných rastlín, rastlinných produktov alebo iných predmetov profesionálneho prevádzkovateľa, </a:t>
            </a:r>
            <a:r>
              <a:rPr lang="sk-SK" b="1" dirty="0">
                <a:solidFill>
                  <a:srgbClr val="FF0000"/>
                </a:solidFill>
                <a:effectLst/>
                <a:ea typeface="Calibri" panose="020F0502020204030204" pitchFamily="34" charset="0"/>
              </a:rPr>
              <a:t>ktorému ju dodal.</a:t>
            </a:r>
          </a:p>
          <a:p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8EB8F4F-E0B0-41D4-8AF7-C88BD9A6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6700BA4-939F-4FEE-903C-6F9B5F3E2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FD8B4D1-732E-41BB-9258-1D6CEFC52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025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3A3E62-412E-4689-8764-6F99A92F0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81025"/>
            <a:ext cx="10820400" cy="934954"/>
          </a:xfrm>
        </p:spPr>
        <p:txBody>
          <a:bodyPr>
            <a:normAutofit fontScale="90000"/>
          </a:bodyPr>
          <a:lstStyle/>
          <a:p>
            <a:pPr algn="ctr"/>
            <a:r>
              <a:rPr lang="sk-SK" sz="3200" b="1" dirty="0"/>
              <a:t>Povinnosti profesionálnych prevádzkovateľov – </a:t>
            </a:r>
            <a:r>
              <a:rPr lang="sk-SK" sz="3200" b="1" dirty="0">
                <a:solidFill>
                  <a:srgbClr val="FF0000"/>
                </a:solidFill>
              </a:rPr>
              <a:t>NEREGISTROVANÝCH</a:t>
            </a:r>
            <a:r>
              <a:rPr lang="sk-SK" sz="3200" b="1" dirty="0"/>
              <a:t>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52C4D31-4A64-418D-9FC2-7BA9E05D6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19098"/>
            <a:ext cx="10820400" cy="461931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b="1" dirty="0">
                <a:effectLst/>
                <a:ea typeface="Calibri" panose="020F0502020204030204" pitchFamily="34" charset="0"/>
              </a:rPr>
              <a:t>Napr. kvetinárstva, maloobchod, predaj na trhovisku - dodávanie priamo konečnému spotrebiteľovi:</a:t>
            </a:r>
            <a:endParaRPr lang="sk-SK" sz="2400" dirty="0">
              <a:effectLst/>
              <a:ea typeface="Calibri" panose="020F0502020204030204" pitchFamily="34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k-SK" sz="2400" b="1" dirty="0">
                <a:effectLst/>
                <a:ea typeface="Calibri" panose="020F0502020204030204" pitchFamily="34" charset="0"/>
              </a:rPr>
              <a:t>vedenie záznamov o dodaných obchodných jednotkách (rastlín, rastlinných produktov, ktoré podliehajú pasovej povinnosti), ktoré umožňujú identifikáciu profesionálnych prevádzkovateľov, ktorí tieto obchodné jednotky dodali </a:t>
            </a:r>
            <a:r>
              <a:rPr lang="sk-SK" sz="2400" b="1" dirty="0">
                <a:solidFill>
                  <a:srgbClr val="0000FF"/>
                </a:solidFill>
                <a:effectLst/>
                <a:ea typeface="Calibri" panose="020F0502020204030204" pitchFamily="34" charset="0"/>
              </a:rPr>
              <a:t>(identifikácia dodávateľa)</a:t>
            </a:r>
            <a:r>
              <a:rPr lang="sk-SK" sz="2400" b="1" dirty="0">
                <a:ea typeface="Calibri" panose="020F0502020204030204" pitchFamily="34" charset="0"/>
              </a:rPr>
              <a:t> - </a:t>
            </a:r>
            <a:r>
              <a:rPr lang="sk-SK" sz="2400" b="1" dirty="0">
                <a:solidFill>
                  <a:srgbClr val="FF0000"/>
                </a:solidFill>
                <a:ea typeface="Calibri" panose="020F0502020204030204" pitchFamily="34" charset="0"/>
              </a:rPr>
              <a:t>evidencia RP - minimálne 3 roky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b="1" dirty="0">
                <a:ea typeface="Calibri" panose="020F0502020204030204" pitchFamily="34" charset="0"/>
              </a:rPr>
              <a:t> </a:t>
            </a:r>
            <a:r>
              <a:rPr lang="sk-SK" sz="2400" b="1" dirty="0">
                <a:solidFill>
                  <a:srgbClr val="FF0000"/>
                </a:solidFill>
                <a:ea typeface="Calibri" panose="020F0502020204030204" pitchFamily="34" charset="0"/>
              </a:rPr>
              <a:t>VYSLEDOVATEĽNOSŤ</a:t>
            </a:r>
            <a:endParaRPr lang="sk-SK" sz="2400" b="1" dirty="0"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b="1" dirty="0">
                <a:effectLst/>
                <a:ea typeface="Calibri" panose="020F0502020204030204" pitchFamily="34" charset="0"/>
              </a:rPr>
              <a:t>2. oznamovacia povinnosť</a:t>
            </a:r>
            <a:r>
              <a:rPr lang="sk-SK" dirty="0"/>
              <a:t> </a:t>
            </a:r>
            <a:r>
              <a:rPr lang="sk-SK" dirty="0">
                <a:solidFill>
                  <a:srgbClr val="0000FF"/>
                </a:solidFill>
              </a:rPr>
              <a:t>(</a:t>
            </a:r>
            <a:r>
              <a:rPr lang="sk-SK" sz="2400" b="1" dirty="0">
                <a:solidFill>
                  <a:srgbClr val="0000FF"/>
                </a:solidFill>
              </a:rPr>
              <a:t>povinnosť pre všetkých) - </a:t>
            </a:r>
            <a:r>
              <a:rPr lang="sk-SK" sz="2400" b="1" dirty="0">
                <a:ea typeface="Calibri" panose="020F0502020204030204" pitchFamily="34" charset="0"/>
              </a:rPr>
              <a:t>článok 14 2016/2031</a:t>
            </a:r>
            <a:endParaRPr lang="sk-SK" sz="2400" dirty="0">
              <a:solidFill>
                <a:srgbClr val="0000FF"/>
              </a:solidFill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k-SK" sz="2400" dirty="0">
              <a:solidFill>
                <a:srgbClr val="0000FF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79AEF03-3B24-4B8E-B28E-D8F25B16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183D4C1-062D-444A-9817-20CC665DD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A294D4E-61B4-4ECD-A68C-98BEFF0E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8</a:t>
            </a:fld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2875547" y="4824663"/>
            <a:ext cx="1323474" cy="3007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1057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3B2017-2149-4664-B3DB-4049EF952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842" y="186186"/>
            <a:ext cx="10945368" cy="1293028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Povinnosti </a:t>
            </a:r>
            <a:r>
              <a:rPr lang="sk-SK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registrovaných</a:t>
            </a:r>
            <a: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prevádzkovateľov – </a:t>
            </a:r>
            <a:br>
              <a:rPr lang="sk-SK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3200" b="1" dirty="0">
                <a:solidFill>
                  <a:srgbClr val="0000FF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 OPRÁVNENIA VYDÁVAŤ RP</a:t>
            </a:r>
            <a:endParaRPr lang="sk-SK" sz="3200" dirty="0">
              <a:solidFill>
                <a:srgbClr val="00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2052F06-8E1A-42C2-8D9A-1435C7924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79214"/>
            <a:ext cx="10820400" cy="4739471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sk-SK" sz="2400" b="1" dirty="0">
                <a:effectLst/>
                <a:ea typeface="Calibri" panose="020F0502020204030204" pitchFamily="34" charset="0"/>
              </a:rPr>
              <a:t>VEDENIE ZÁZNAMOV / EVIDENCIE - </a:t>
            </a:r>
            <a:r>
              <a:rPr lang="sk-SK" sz="2400" b="1" dirty="0">
                <a:solidFill>
                  <a:srgbClr val="FF0000"/>
                </a:solidFill>
                <a:ea typeface="Calibri" panose="020F0502020204030204" pitchFamily="34" charset="0"/>
              </a:rPr>
              <a:t>minimálne 3 roky             VYSLEDOVATEĽNOSŤ</a:t>
            </a:r>
            <a:endParaRPr lang="sk-SK" sz="2400" b="1" dirty="0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400" b="1" dirty="0">
                <a:ea typeface="Calibri" panose="020F0502020204030204" pitchFamily="34" charset="0"/>
              </a:rPr>
              <a:t> </a:t>
            </a:r>
            <a:r>
              <a:rPr lang="sk-SK" sz="2400" dirty="0">
                <a:effectLst/>
                <a:ea typeface="Calibri" panose="020F0502020204030204" pitchFamily="34" charset="0"/>
              </a:rPr>
              <a:t>o dodaných obchodných jednotkách (rastlín, rastlinných produktov, ktoré podliehajú pasovej povinnosti), ktoré umožňujú </a:t>
            </a:r>
            <a:r>
              <a:rPr lang="sk-SK" sz="2400" b="1" dirty="0">
                <a:solidFill>
                  <a:srgbClr val="0000FF"/>
                </a:solidFill>
                <a:effectLst/>
                <a:ea typeface="Calibri" panose="020F0502020204030204" pitchFamily="34" charset="0"/>
              </a:rPr>
              <a:t>identifikáciu profesionálnych prevádzkovateľov</a:t>
            </a:r>
            <a:r>
              <a:rPr lang="sk-SK" sz="2400" dirty="0">
                <a:effectLst/>
                <a:ea typeface="Calibri" panose="020F0502020204030204" pitchFamily="34" charset="0"/>
              </a:rPr>
              <a:t>, ktorí tieto obchodné jednotky dodali  </a:t>
            </a:r>
            <a:r>
              <a:rPr lang="sk-SK" sz="2400" dirty="0"/>
              <a:t>(dostatočný doklad je faktúra / dodací list) – </a:t>
            </a:r>
            <a:r>
              <a:rPr lang="sk-SK" sz="2400" b="1" dirty="0">
                <a:solidFill>
                  <a:srgbClr val="FF0000"/>
                </a:solidFill>
              </a:rPr>
              <a:t>identifikácia dodávateľa</a:t>
            </a:r>
            <a:r>
              <a:rPr lang="sk-SK" sz="2400" dirty="0"/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400" dirty="0"/>
              <a:t> evidencia  zrušených RP (ak je táto činnosť vykonávaná);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400" dirty="0"/>
              <a:t> evidencia o premiestňovaní rastlín, rastlinných produktov a iných predmetov v rámci svojich prevádzok a medzi svojimi prevádzkami;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k-SK" sz="2400" dirty="0"/>
              <a:t> evidencia záznamov  o vykonaných úradných kontrolách inšpektormi ÚKSÚP.</a:t>
            </a:r>
            <a:endParaRPr lang="sk-SK" sz="2400" dirty="0"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b="1" dirty="0">
                <a:effectLst/>
                <a:ea typeface="Calibri" panose="020F0502020204030204" pitchFamily="34" charset="0"/>
              </a:rPr>
              <a:t>2. OZNAMOVACIA POVINNOSŤ </a:t>
            </a:r>
            <a:r>
              <a:rPr lang="sk-SK" sz="2400" dirty="0">
                <a:solidFill>
                  <a:srgbClr val="0000FF"/>
                </a:solidFill>
              </a:rPr>
              <a:t>(</a:t>
            </a:r>
            <a:r>
              <a:rPr lang="sk-SK" sz="2400" b="1" dirty="0">
                <a:solidFill>
                  <a:srgbClr val="0000FF"/>
                </a:solidFill>
              </a:rPr>
              <a:t>povinnosť pre všetkých)  -  </a:t>
            </a:r>
            <a:r>
              <a:rPr lang="sk-SK" sz="2400" b="1" dirty="0">
                <a:ea typeface="Calibri" panose="020F0502020204030204" pitchFamily="34" charset="0"/>
              </a:rPr>
              <a:t>článok 14 2016/2031</a:t>
            </a:r>
            <a:endParaRPr lang="sk-SK" sz="2400" dirty="0">
              <a:solidFill>
                <a:srgbClr val="0000FF"/>
              </a:solidFill>
              <a:effectLst/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sk-SK" sz="2400" b="1" dirty="0">
                <a:effectLst/>
                <a:ea typeface="Calibri" panose="020F0502020204030204" pitchFamily="34" charset="0"/>
              </a:rPr>
              <a:t>3. AKTUALIZÁCIA ÚDAJOV V REGISTRI KAŽDOROČNE DO 30. APRÍLA – </a:t>
            </a:r>
            <a:r>
              <a:rPr lang="sk-SK" sz="2400" b="1" dirty="0">
                <a:ea typeface="Calibri" panose="020F0502020204030204" pitchFamily="34" charset="0"/>
              </a:rPr>
              <a:t>čl. 66 2016/2031</a:t>
            </a:r>
            <a:endParaRPr lang="sk-SK" sz="2800" b="1" dirty="0">
              <a:ea typeface="Calibri" panose="020F0502020204030204" pitchFamily="34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F416D94-7787-4D59-8E29-809D35521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47840-232F-4444-B11D-983DDDAA7ACD}" type="datetime1">
              <a:rPr lang="sk-SK" smtClean="0"/>
              <a:t>11. 12. 2025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2AAB060-2B88-4B63-8EC5-A3878331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dirty="0"/>
              <a:t>www.uksup.sk,  Ing. Ivana Kurhajcová, Sekcia poľnohospodárskych vstupov a kontroly, Odbor ochrany rastlín</a:t>
            </a:r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0DCFF828-DA02-4F1C-9233-E7770C05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EFBD9-7D15-4639-B143-8F39674E03CF}" type="slidenum">
              <a:rPr lang="sk-SK" smtClean="0"/>
              <a:t>9</a:t>
            </a:fld>
            <a:endParaRPr lang="sk-SK"/>
          </a:p>
        </p:txBody>
      </p:sp>
      <p:sp>
        <p:nvSpPr>
          <p:cNvPr id="7" name="Šípka doprava 6"/>
          <p:cNvSpPr/>
          <p:nvPr/>
        </p:nvSpPr>
        <p:spPr>
          <a:xfrm>
            <a:off x="7856622" y="1616374"/>
            <a:ext cx="601578" cy="214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2764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pary">
  <a:themeElements>
    <a:clrScheme name="Výpary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ýpary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ýpary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TM04033937[[fn=Výpary]]</Template>
  <TotalTime>12655</TotalTime>
  <Words>2903</Words>
  <Application>Microsoft Office PowerPoint</Application>
  <PresentationFormat>Širokouhlá</PresentationFormat>
  <Paragraphs>312</Paragraphs>
  <Slides>34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34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Wingdings</vt:lpstr>
      <vt:lpstr>Výpary</vt:lpstr>
      <vt:lpstr>Dokument Microsoft Wordu</vt:lpstr>
      <vt:lpstr>Ústredný  kontrolný   a  skúšobný  ústav  poľnohospodársky   v  bratislave</vt:lpstr>
      <vt:lpstr>Prezentácia programu PowerPoint</vt:lpstr>
      <vt:lpstr>OBSAH 2. časti</vt:lpstr>
      <vt:lpstr>LEGISLATÍVA</vt:lpstr>
      <vt:lpstr>Vymedzenie pojmov a skratky</vt:lpstr>
      <vt:lpstr>Oprávnenie profesionálnych prevádzkovateľov vydávať rastlinné pasy </vt:lpstr>
      <vt:lpstr>Evidencia RP – povinnosť pre všetkých </vt:lpstr>
      <vt:lpstr>Povinnosti profesionálnych prevádzkovateľov – NEREGISTROVANÝCH </vt:lpstr>
      <vt:lpstr>Povinnosti registrovaných prevádzkovateľov –  BEZ OPRÁVNENIA VYDÁVAŤ RP</vt:lpstr>
      <vt:lpstr>Podmienky udelenia oprávnenia na vydávanie RP  článok 89 2016/2031 </vt:lpstr>
      <vt:lpstr>Povinnosti registrovaných profesionálnych prevádzkovateľov, ktorým BOLO UDELENÉ oprávnenie vydávať RP</vt:lpstr>
      <vt:lpstr>Povinnosti registrovaných profesionálnych prevádzkovateľov, ktorým BOLO UDELENÉ oprávnenie vydávať RP</vt:lpstr>
      <vt:lpstr>1. Povinnosť - preskúmania na účely vydania RP   </vt:lpstr>
      <vt:lpstr>PRESKÚMANIE – KONTROLA ZDRAVOTNÉHO STAVU RASTLÍN</vt:lpstr>
      <vt:lpstr>PRESKÚMANIE – KONTROLA ZDRAVOTNÉHO STAVU RASTLÍN </vt:lpstr>
      <vt:lpstr>2. Povinnosť - plnenie požiadaviek na obsah,  formát a pripojenie RP. </vt:lpstr>
      <vt:lpstr>3. Povinnosť - vedenie záznamov, ktoré zabezpečia vysledovateľnosť</vt:lpstr>
      <vt:lpstr>4. Povinnosť - stanovenie a sledovanie kritických bodov pri výrobe/pestovaní a vedenie záznamov o tejto činnosti </vt:lpstr>
      <vt:lpstr>Čo sú to kritické body môjho zamerania činnosti ?</vt:lpstr>
      <vt:lpstr>Vedenie záznamov o určení a monitorovaní kritických bodov / prvkov</vt:lpstr>
      <vt:lpstr>PRÍKLADY kritických bodov pre:  množiteľský materiál , výpestky ovocných, okrasných, lesných drevín, vinič a pod. </vt:lpstr>
      <vt:lpstr>PRÍKLADY kritických bodov pre: rastliny pestované z osiva  napr. priesady zeleniny, sadenice okrasných rastlín </vt:lpstr>
      <vt:lpstr>5. Povinnosť –  zavedenie účinného plánu, podľa ktorého sa bude postupovať v prípade zistenia škodcov v zmysle rastlinolekárskej legislatívy </vt:lpstr>
      <vt:lpstr>5. Povinnosť  Obsah plánu – plán obsahuje aspoň tieto prvky:    </vt:lpstr>
      <vt:lpstr>Vzor plánu – príklad šablóny</vt:lpstr>
      <vt:lpstr>6. Povinnosť -  vybavenie a zariadenie</vt:lpstr>
      <vt:lpstr>6. Povinnosť -  vybavenie a zariadenie</vt:lpstr>
      <vt:lpstr> 7. Povinnosť – vymenovanie kontaktnej osoby  </vt:lpstr>
      <vt:lpstr>8. Povinnosť - oznamovacia povinnosť - povinnosť pre všetkých !!! články 14 a 15 2016/2031</vt:lpstr>
      <vt:lpstr>Oznamovacia povinnosť</vt:lpstr>
      <vt:lpstr>8. Povinnosť - oznamovacia povinnosť</vt:lpstr>
      <vt:lpstr>9. Povinnosť – aktualizácia údajov v registri</vt:lpstr>
      <vt:lpstr>ÚLOHY</vt:lpstr>
      <vt:lpstr>Ďakujeme za pozornosť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Ústredný  kontrolný   a  skúšobný  ústav  poľnohospodársky   v  bratislave</dc:title>
  <dc:creator>Šimšíková Miriam Ing.</dc:creator>
  <cp:lastModifiedBy>Krajčo Samuel Ing.</cp:lastModifiedBy>
  <cp:revision>938</cp:revision>
  <dcterms:created xsi:type="dcterms:W3CDTF">2017-02-02T07:07:07Z</dcterms:created>
  <dcterms:modified xsi:type="dcterms:W3CDTF">2025-12-11T10:14:36Z</dcterms:modified>
</cp:coreProperties>
</file>